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265" r:id="rId2"/>
    <p:sldId id="321" r:id="rId3"/>
    <p:sldId id="356" r:id="rId4"/>
    <p:sldId id="257" r:id="rId5"/>
    <p:sldId id="266" r:id="rId6"/>
    <p:sldId id="309" r:id="rId7"/>
    <p:sldId id="310" r:id="rId8"/>
    <p:sldId id="291" r:id="rId9"/>
    <p:sldId id="316" r:id="rId10"/>
    <p:sldId id="304" r:id="rId11"/>
    <p:sldId id="302" r:id="rId12"/>
    <p:sldId id="301" r:id="rId13"/>
    <p:sldId id="300" r:id="rId14"/>
    <p:sldId id="305" r:id="rId15"/>
    <p:sldId id="256" r:id="rId16"/>
    <p:sldId id="312" r:id="rId17"/>
    <p:sldId id="314" r:id="rId18"/>
    <p:sldId id="313" r:id="rId19"/>
    <p:sldId id="315" r:id="rId20"/>
    <p:sldId id="259" r:id="rId21"/>
    <p:sldId id="261" r:id="rId22"/>
    <p:sldId id="358" r:id="rId23"/>
    <p:sldId id="359" r:id="rId24"/>
    <p:sldId id="360" r:id="rId25"/>
    <p:sldId id="361" r:id="rId26"/>
    <p:sldId id="262" r:id="rId27"/>
    <p:sldId id="357" r:id="rId28"/>
    <p:sldId id="263" r:id="rId29"/>
    <p:sldId id="264" r:id="rId30"/>
    <p:sldId id="267" r:id="rId31"/>
    <p:sldId id="271" r:id="rId32"/>
    <p:sldId id="272" r:id="rId33"/>
    <p:sldId id="273" r:id="rId34"/>
    <p:sldId id="307" r:id="rId35"/>
    <p:sldId id="274" r:id="rId36"/>
    <p:sldId id="275" r:id="rId37"/>
    <p:sldId id="276" r:id="rId38"/>
    <p:sldId id="277" r:id="rId39"/>
    <p:sldId id="285" r:id="rId40"/>
    <p:sldId id="286" r:id="rId41"/>
    <p:sldId id="295" r:id="rId42"/>
    <p:sldId id="284" r:id="rId43"/>
    <p:sldId id="292" r:id="rId44"/>
    <p:sldId id="280" r:id="rId45"/>
    <p:sldId id="268" r:id="rId46"/>
    <p:sldId id="269" r:id="rId47"/>
    <p:sldId id="270" r:id="rId48"/>
    <p:sldId id="322" r:id="rId49"/>
    <p:sldId id="293" r:id="rId50"/>
    <p:sldId id="278" r:id="rId51"/>
    <p:sldId id="323" r:id="rId52"/>
    <p:sldId id="324" r:id="rId53"/>
    <p:sldId id="287" r:id="rId54"/>
    <p:sldId id="325" r:id="rId55"/>
    <p:sldId id="289" r:id="rId56"/>
    <p:sldId id="294" r:id="rId57"/>
    <p:sldId id="279" r:id="rId58"/>
    <p:sldId id="281" r:id="rId59"/>
    <p:sldId id="282" r:id="rId60"/>
    <p:sldId id="283" r:id="rId61"/>
    <p:sldId id="296" r:id="rId62"/>
    <p:sldId id="319" r:id="rId63"/>
    <p:sldId id="311" r:id="rId64"/>
    <p:sldId id="320" r:id="rId65"/>
    <p:sldId id="297" r:id="rId66"/>
    <p:sldId id="298" r:id="rId67"/>
    <p:sldId id="329" r:id="rId68"/>
    <p:sldId id="330" r:id="rId69"/>
    <p:sldId id="331" r:id="rId70"/>
    <p:sldId id="342" r:id="rId71"/>
    <p:sldId id="332" r:id="rId72"/>
    <p:sldId id="334" r:id="rId73"/>
    <p:sldId id="327" r:id="rId74"/>
    <p:sldId id="328" r:id="rId75"/>
    <p:sldId id="299" r:id="rId76"/>
    <p:sldId id="338" r:id="rId77"/>
    <p:sldId id="343" r:id="rId78"/>
    <p:sldId id="337" r:id="rId79"/>
    <p:sldId id="345" r:id="rId80"/>
    <p:sldId id="344" r:id="rId81"/>
    <p:sldId id="346" r:id="rId82"/>
    <p:sldId id="347" r:id="rId83"/>
    <p:sldId id="348" r:id="rId84"/>
    <p:sldId id="349" r:id="rId85"/>
    <p:sldId id="260" r:id="rId86"/>
    <p:sldId id="317" r:id="rId87"/>
    <p:sldId id="318" r:id="rId88"/>
    <p:sldId id="326" r:id="rId89"/>
    <p:sldId id="350" r:id="rId90"/>
    <p:sldId id="351" r:id="rId91"/>
    <p:sldId id="352" r:id="rId92"/>
    <p:sldId id="353" r:id="rId93"/>
    <p:sldId id="354" r:id="rId94"/>
    <p:sldId id="355"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6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57444-ADE3-455F-A69D-2AE184870C34}" type="datetimeFigureOut">
              <a:rPr lang="en-US" smtClean="0"/>
              <a:t>9/26/2020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431A9-39C5-418D-9B4C-E93C1E869A6E}" type="slidenum">
              <a:rPr lang="en-US" smtClean="0"/>
              <a:t>‹#›</a:t>
            </a:fld>
            <a:endParaRPr lang="en-US"/>
          </a:p>
        </p:txBody>
      </p:sp>
    </p:spTree>
    <p:extLst>
      <p:ext uri="{BB962C8B-B14F-4D97-AF65-F5344CB8AC3E}">
        <p14:creationId xmlns:p14="http://schemas.microsoft.com/office/powerpoint/2010/main" val="1372408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EB13B-35B4-406E-A893-FB48F29B05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4968C6-951B-42A7-924A-2B0A5EDE25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CE6521-87FB-4052-8DF2-5713255B0504}"/>
              </a:ext>
            </a:extLst>
          </p:cNvPr>
          <p:cNvSpPr>
            <a:spLocks noGrp="1"/>
          </p:cNvSpPr>
          <p:nvPr>
            <p:ph type="dt" sz="half" idx="10"/>
          </p:nvPr>
        </p:nvSpPr>
        <p:spPr/>
        <p:txBody>
          <a:bodyPr/>
          <a:lstStyle/>
          <a:p>
            <a:fld id="{901C2A73-FF5A-423D-BD72-6A290BDA5A61}" type="datetime1">
              <a:rPr lang="en-US" smtClean="0"/>
              <a:t>9/26/2020</a:t>
            </a:fld>
            <a:endParaRPr lang="en-US"/>
          </a:p>
        </p:txBody>
      </p:sp>
      <p:sp>
        <p:nvSpPr>
          <p:cNvPr id="5" name="Footer Placeholder 4">
            <a:extLst>
              <a:ext uri="{FF2B5EF4-FFF2-40B4-BE49-F238E27FC236}">
                <a16:creationId xmlns:a16="http://schemas.microsoft.com/office/drawing/2014/main" id="{347F23B9-8812-4526-97BE-237B1A1AC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CB9E66-6712-477F-B7EE-D1CA75207B3D}"/>
              </a:ext>
            </a:extLst>
          </p:cNvPr>
          <p:cNvSpPr>
            <a:spLocks noGrp="1"/>
          </p:cNvSpPr>
          <p:nvPr>
            <p:ph type="sldNum" sz="quarter" idx="12"/>
          </p:nvPr>
        </p:nvSpPr>
        <p:spPr/>
        <p:txBody>
          <a:bodyPr/>
          <a:lstStyle/>
          <a:p>
            <a:fld id="{C2F2C5E4-C367-4F50-B525-57F17A5873F9}" type="slidenum">
              <a:rPr lang="en-US" smtClean="0"/>
              <a:t>‹#›</a:t>
            </a:fld>
            <a:endParaRPr lang="en-US"/>
          </a:p>
        </p:txBody>
      </p:sp>
    </p:spTree>
    <p:extLst>
      <p:ext uri="{BB962C8B-B14F-4D97-AF65-F5344CB8AC3E}">
        <p14:creationId xmlns:p14="http://schemas.microsoft.com/office/powerpoint/2010/main" val="799545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4B84-D37C-468E-92CF-24326D2183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09081C-260F-46C1-BA92-F7B5C21F85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3D23C1-1269-4A8F-92B2-91F4FD86AB05}"/>
              </a:ext>
            </a:extLst>
          </p:cNvPr>
          <p:cNvSpPr>
            <a:spLocks noGrp="1"/>
          </p:cNvSpPr>
          <p:nvPr>
            <p:ph type="dt" sz="half" idx="10"/>
          </p:nvPr>
        </p:nvSpPr>
        <p:spPr/>
        <p:txBody>
          <a:bodyPr/>
          <a:lstStyle/>
          <a:p>
            <a:fld id="{F7950893-21F6-452C-A014-BA548539BA1E}" type="datetime1">
              <a:rPr lang="en-US" smtClean="0"/>
              <a:t>9/26/2020</a:t>
            </a:fld>
            <a:endParaRPr lang="en-US"/>
          </a:p>
        </p:txBody>
      </p:sp>
      <p:sp>
        <p:nvSpPr>
          <p:cNvPr id="5" name="Footer Placeholder 4">
            <a:extLst>
              <a:ext uri="{FF2B5EF4-FFF2-40B4-BE49-F238E27FC236}">
                <a16:creationId xmlns:a16="http://schemas.microsoft.com/office/drawing/2014/main" id="{D438783D-A200-4317-AFD2-EA110C86B5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5CE007-526B-4455-921C-C3821608D3F4}"/>
              </a:ext>
            </a:extLst>
          </p:cNvPr>
          <p:cNvSpPr>
            <a:spLocks noGrp="1"/>
          </p:cNvSpPr>
          <p:nvPr>
            <p:ph type="sldNum" sz="quarter" idx="12"/>
          </p:nvPr>
        </p:nvSpPr>
        <p:spPr/>
        <p:txBody>
          <a:bodyPr/>
          <a:lstStyle/>
          <a:p>
            <a:fld id="{C2F2C5E4-C367-4F50-B525-57F17A5873F9}" type="slidenum">
              <a:rPr lang="en-US" smtClean="0"/>
              <a:t>‹#›</a:t>
            </a:fld>
            <a:endParaRPr lang="en-US"/>
          </a:p>
        </p:txBody>
      </p:sp>
    </p:spTree>
    <p:extLst>
      <p:ext uri="{BB962C8B-B14F-4D97-AF65-F5344CB8AC3E}">
        <p14:creationId xmlns:p14="http://schemas.microsoft.com/office/powerpoint/2010/main" val="4043638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E0601F-8308-45FC-AFB7-8168B601AD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5A0147-E9E2-467C-812A-FBD696E966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A84991-FC12-4402-AC52-306B10038D88}"/>
              </a:ext>
            </a:extLst>
          </p:cNvPr>
          <p:cNvSpPr>
            <a:spLocks noGrp="1"/>
          </p:cNvSpPr>
          <p:nvPr>
            <p:ph type="dt" sz="half" idx="10"/>
          </p:nvPr>
        </p:nvSpPr>
        <p:spPr/>
        <p:txBody>
          <a:bodyPr/>
          <a:lstStyle/>
          <a:p>
            <a:fld id="{4C67BBEA-06BD-40AC-9A02-D7C8AAAA98D5}" type="datetime1">
              <a:rPr lang="en-US" smtClean="0"/>
              <a:t>9/26/2020</a:t>
            </a:fld>
            <a:endParaRPr lang="en-US"/>
          </a:p>
        </p:txBody>
      </p:sp>
      <p:sp>
        <p:nvSpPr>
          <p:cNvPr id="5" name="Footer Placeholder 4">
            <a:extLst>
              <a:ext uri="{FF2B5EF4-FFF2-40B4-BE49-F238E27FC236}">
                <a16:creationId xmlns:a16="http://schemas.microsoft.com/office/drawing/2014/main" id="{20EF9D76-226F-4653-BF50-5ACFAC5225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1CB164-DD00-4F2B-B5B2-BDBC41D6C786}"/>
              </a:ext>
            </a:extLst>
          </p:cNvPr>
          <p:cNvSpPr>
            <a:spLocks noGrp="1"/>
          </p:cNvSpPr>
          <p:nvPr>
            <p:ph type="sldNum" sz="quarter" idx="12"/>
          </p:nvPr>
        </p:nvSpPr>
        <p:spPr/>
        <p:txBody>
          <a:bodyPr/>
          <a:lstStyle/>
          <a:p>
            <a:fld id="{C2F2C5E4-C367-4F50-B525-57F17A5873F9}" type="slidenum">
              <a:rPr lang="en-US" smtClean="0"/>
              <a:t>‹#›</a:t>
            </a:fld>
            <a:endParaRPr lang="en-US"/>
          </a:p>
        </p:txBody>
      </p:sp>
    </p:spTree>
    <p:extLst>
      <p:ext uri="{BB962C8B-B14F-4D97-AF65-F5344CB8AC3E}">
        <p14:creationId xmlns:p14="http://schemas.microsoft.com/office/powerpoint/2010/main" val="304623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FD6A7-BD4C-425D-B2A4-A3633B0C5C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064C0C-2736-4428-AA26-0270CBF245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952778-23FD-42F0-86ED-7B4F75418F48}"/>
              </a:ext>
            </a:extLst>
          </p:cNvPr>
          <p:cNvSpPr>
            <a:spLocks noGrp="1"/>
          </p:cNvSpPr>
          <p:nvPr>
            <p:ph type="dt" sz="half" idx="10"/>
          </p:nvPr>
        </p:nvSpPr>
        <p:spPr/>
        <p:txBody>
          <a:bodyPr/>
          <a:lstStyle/>
          <a:p>
            <a:fld id="{77F2237A-E1A8-4A11-BA84-C8BCB94D6FB3}" type="datetime1">
              <a:rPr lang="en-US" smtClean="0"/>
              <a:t>9/26/2020</a:t>
            </a:fld>
            <a:endParaRPr lang="en-US"/>
          </a:p>
        </p:txBody>
      </p:sp>
      <p:sp>
        <p:nvSpPr>
          <p:cNvPr id="5" name="Footer Placeholder 4">
            <a:extLst>
              <a:ext uri="{FF2B5EF4-FFF2-40B4-BE49-F238E27FC236}">
                <a16:creationId xmlns:a16="http://schemas.microsoft.com/office/drawing/2014/main" id="{E96E69E3-D072-46FC-AEB3-3A99BF12C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31D8A5-E7FD-495F-AA70-F0245985240B}"/>
              </a:ext>
            </a:extLst>
          </p:cNvPr>
          <p:cNvSpPr>
            <a:spLocks noGrp="1"/>
          </p:cNvSpPr>
          <p:nvPr>
            <p:ph type="sldNum" sz="quarter" idx="12"/>
          </p:nvPr>
        </p:nvSpPr>
        <p:spPr/>
        <p:txBody>
          <a:bodyPr/>
          <a:lstStyle/>
          <a:p>
            <a:fld id="{C2F2C5E4-C367-4F50-B525-57F17A5873F9}" type="slidenum">
              <a:rPr lang="en-US" smtClean="0"/>
              <a:t>‹#›</a:t>
            </a:fld>
            <a:endParaRPr lang="en-US"/>
          </a:p>
        </p:txBody>
      </p:sp>
    </p:spTree>
    <p:extLst>
      <p:ext uri="{BB962C8B-B14F-4D97-AF65-F5344CB8AC3E}">
        <p14:creationId xmlns:p14="http://schemas.microsoft.com/office/powerpoint/2010/main" val="72883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77310-9B20-4518-AE89-A646895B14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8C37D4-4DDF-4341-9B42-7511B42874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396FED-1B8E-46DB-81D5-E770179BD314}"/>
              </a:ext>
            </a:extLst>
          </p:cNvPr>
          <p:cNvSpPr>
            <a:spLocks noGrp="1"/>
          </p:cNvSpPr>
          <p:nvPr>
            <p:ph type="dt" sz="half" idx="10"/>
          </p:nvPr>
        </p:nvSpPr>
        <p:spPr/>
        <p:txBody>
          <a:bodyPr/>
          <a:lstStyle/>
          <a:p>
            <a:fld id="{0BB42E7E-BEBC-4E22-9D34-C7938D8F3C1F}" type="datetime1">
              <a:rPr lang="en-US" smtClean="0"/>
              <a:t>9/26/2020</a:t>
            </a:fld>
            <a:endParaRPr lang="en-US"/>
          </a:p>
        </p:txBody>
      </p:sp>
      <p:sp>
        <p:nvSpPr>
          <p:cNvPr id="5" name="Footer Placeholder 4">
            <a:extLst>
              <a:ext uri="{FF2B5EF4-FFF2-40B4-BE49-F238E27FC236}">
                <a16:creationId xmlns:a16="http://schemas.microsoft.com/office/drawing/2014/main" id="{6B28E0F5-3659-42DA-9EEF-BFE088159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2D0CF7-ADF9-4829-ACA3-571B9F600095}"/>
              </a:ext>
            </a:extLst>
          </p:cNvPr>
          <p:cNvSpPr>
            <a:spLocks noGrp="1"/>
          </p:cNvSpPr>
          <p:nvPr>
            <p:ph type="sldNum" sz="quarter" idx="12"/>
          </p:nvPr>
        </p:nvSpPr>
        <p:spPr/>
        <p:txBody>
          <a:bodyPr/>
          <a:lstStyle/>
          <a:p>
            <a:fld id="{C2F2C5E4-C367-4F50-B525-57F17A5873F9}" type="slidenum">
              <a:rPr lang="en-US" smtClean="0"/>
              <a:t>‹#›</a:t>
            </a:fld>
            <a:endParaRPr lang="en-US"/>
          </a:p>
        </p:txBody>
      </p:sp>
    </p:spTree>
    <p:extLst>
      <p:ext uri="{BB962C8B-B14F-4D97-AF65-F5344CB8AC3E}">
        <p14:creationId xmlns:p14="http://schemas.microsoft.com/office/powerpoint/2010/main" val="1306513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215F1-16A5-4ED2-AAC2-5F42E2CA1C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5C0CF5-9406-4327-8FCC-16553A316F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7ABA4B-E461-4B7C-A6CE-321F0349B5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B50299-F4C4-411C-96EE-98294C55F65D}"/>
              </a:ext>
            </a:extLst>
          </p:cNvPr>
          <p:cNvSpPr>
            <a:spLocks noGrp="1"/>
          </p:cNvSpPr>
          <p:nvPr>
            <p:ph type="dt" sz="half" idx="10"/>
          </p:nvPr>
        </p:nvSpPr>
        <p:spPr/>
        <p:txBody>
          <a:bodyPr/>
          <a:lstStyle/>
          <a:p>
            <a:fld id="{E1E4A99D-7F71-4B0A-9554-BC4E105B517B}" type="datetime1">
              <a:rPr lang="en-US" smtClean="0"/>
              <a:t>9/26/2020</a:t>
            </a:fld>
            <a:endParaRPr lang="en-US"/>
          </a:p>
        </p:txBody>
      </p:sp>
      <p:sp>
        <p:nvSpPr>
          <p:cNvPr id="6" name="Footer Placeholder 5">
            <a:extLst>
              <a:ext uri="{FF2B5EF4-FFF2-40B4-BE49-F238E27FC236}">
                <a16:creationId xmlns:a16="http://schemas.microsoft.com/office/drawing/2014/main" id="{A0E8CE7F-2BFF-4E03-8F55-8E99965195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8B802E-5543-4E99-82CC-414F9CCDCDAE}"/>
              </a:ext>
            </a:extLst>
          </p:cNvPr>
          <p:cNvSpPr>
            <a:spLocks noGrp="1"/>
          </p:cNvSpPr>
          <p:nvPr>
            <p:ph type="sldNum" sz="quarter" idx="12"/>
          </p:nvPr>
        </p:nvSpPr>
        <p:spPr/>
        <p:txBody>
          <a:bodyPr/>
          <a:lstStyle/>
          <a:p>
            <a:fld id="{C2F2C5E4-C367-4F50-B525-57F17A5873F9}" type="slidenum">
              <a:rPr lang="en-US" smtClean="0"/>
              <a:t>‹#›</a:t>
            </a:fld>
            <a:endParaRPr lang="en-US"/>
          </a:p>
        </p:txBody>
      </p:sp>
    </p:spTree>
    <p:extLst>
      <p:ext uri="{BB962C8B-B14F-4D97-AF65-F5344CB8AC3E}">
        <p14:creationId xmlns:p14="http://schemas.microsoft.com/office/powerpoint/2010/main" val="1189091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67400-7AC3-4E6A-A8DB-683F026E92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75AF93-09DF-4ACA-8440-5F1D2BA521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87B0C4-993B-41F5-A947-F89FC31577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985778-A0EA-41DC-9DE3-49487F0D94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61D1CD-2F1E-43D4-B9E9-22A250B756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AD5019-EB9A-4E1C-B2FD-A223B96EEC56}"/>
              </a:ext>
            </a:extLst>
          </p:cNvPr>
          <p:cNvSpPr>
            <a:spLocks noGrp="1"/>
          </p:cNvSpPr>
          <p:nvPr>
            <p:ph type="dt" sz="half" idx="10"/>
          </p:nvPr>
        </p:nvSpPr>
        <p:spPr/>
        <p:txBody>
          <a:bodyPr/>
          <a:lstStyle/>
          <a:p>
            <a:fld id="{8AC8F130-8B90-4D60-975A-D1780FF9270C}" type="datetime1">
              <a:rPr lang="en-US" smtClean="0"/>
              <a:t>9/26/2020</a:t>
            </a:fld>
            <a:endParaRPr lang="en-US"/>
          </a:p>
        </p:txBody>
      </p:sp>
      <p:sp>
        <p:nvSpPr>
          <p:cNvPr id="8" name="Footer Placeholder 7">
            <a:extLst>
              <a:ext uri="{FF2B5EF4-FFF2-40B4-BE49-F238E27FC236}">
                <a16:creationId xmlns:a16="http://schemas.microsoft.com/office/drawing/2014/main" id="{80FA6760-C16F-403A-981B-103A4E80A5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AD1E3A-83D9-4955-94F6-5AA30948CB0D}"/>
              </a:ext>
            </a:extLst>
          </p:cNvPr>
          <p:cNvSpPr>
            <a:spLocks noGrp="1"/>
          </p:cNvSpPr>
          <p:nvPr>
            <p:ph type="sldNum" sz="quarter" idx="12"/>
          </p:nvPr>
        </p:nvSpPr>
        <p:spPr/>
        <p:txBody>
          <a:bodyPr/>
          <a:lstStyle/>
          <a:p>
            <a:fld id="{C2F2C5E4-C367-4F50-B525-57F17A5873F9}" type="slidenum">
              <a:rPr lang="en-US" smtClean="0"/>
              <a:t>‹#›</a:t>
            </a:fld>
            <a:endParaRPr lang="en-US"/>
          </a:p>
        </p:txBody>
      </p:sp>
    </p:spTree>
    <p:extLst>
      <p:ext uri="{BB962C8B-B14F-4D97-AF65-F5344CB8AC3E}">
        <p14:creationId xmlns:p14="http://schemas.microsoft.com/office/powerpoint/2010/main" val="183277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3E768-B5BC-4F8A-86A5-3A12C87655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6CFBE5-B964-4224-856D-3D569915AACB}"/>
              </a:ext>
            </a:extLst>
          </p:cNvPr>
          <p:cNvSpPr>
            <a:spLocks noGrp="1"/>
          </p:cNvSpPr>
          <p:nvPr>
            <p:ph type="dt" sz="half" idx="10"/>
          </p:nvPr>
        </p:nvSpPr>
        <p:spPr/>
        <p:txBody>
          <a:bodyPr/>
          <a:lstStyle/>
          <a:p>
            <a:fld id="{1AF64895-889C-4973-9EB1-ADB0B922CEB6}" type="datetime1">
              <a:rPr lang="en-US" smtClean="0"/>
              <a:t>9/26/2020</a:t>
            </a:fld>
            <a:endParaRPr lang="en-US"/>
          </a:p>
        </p:txBody>
      </p:sp>
      <p:sp>
        <p:nvSpPr>
          <p:cNvPr id="4" name="Footer Placeholder 3">
            <a:extLst>
              <a:ext uri="{FF2B5EF4-FFF2-40B4-BE49-F238E27FC236}">
                <a16:creationId xmlns:a16="http://schemas.microsoft.com/office/drawing/2014/main" id="{69C85E1D-8A80-462E-8DD7-186C87B5BC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42CA40-336D-4100-92E3-391353C75AF8}"/>
              </a:ext>
            </a:extLst>
          </p:cNvPr>
          <p:cNvSpPr>
            <a:spLocks noGrp="1"/>
          </p:cNvSpPr>
          <p:nvPr>
            <p:ph type="sldNum" sz="quarter" idx="12"/>
          </p:nvPr>
        </p:nvSpPr>
        <p:spPr/>
        <p:txBody>
          <a:bodyPr/>
          <a:lstStyle/>
          <a:p>
            <a:fld id="{C2F2C5E4-C367-4F50-B525-57F17A5873F9}" type="slidenum">
              <a:rPr lang="en-US" smtClean="0"/>
              <a:t>‹#›</a:t>
            </a:fld>
            <a:endParaRPr lang="en-US"/>
          </a:p>
        </p:txBody>
      </p:sp>
    </p:spTree>
    <p:extLst>
      <p:ext uri="{BB962C8B-B14F-4D97-AF65-F5344CB8AC3E}">
        <p14:creationId xmlns:p14="http://schemas.microsoft.com/office/powerpoint/2010/main" val="1115082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EA3585-0ADD-481F-A6E6-304FF957CBAE}"/>
              </a:ext>
            </a:extLst>
          </p:cNvPr>
          <p:cNvSpPr>
            <a:spLocks noGrp="1"/>
          </p:cNvSpPr>
          <p:nvPr>
            <p:ph type="dt" sz="half" idx="10"/>
          </p:nvPr>
        </p:nvSpPr>
        <p:spPr/>
        <p:txBody>
          <a:bodyPr/>
          <a:lstStyle/>
          <a:p>
            <a:fld id="{1028826A-16FB-47F1-B1B4-893CF7F9F029}" type="datetime1">
              <a:rPr lang="en-US" smtClean="0"/>
              <a:t>9/26/2020</a:t>
            </a:fld>
            <a:endParaRPr lang="en-US"/>
          </a:p>
        </p:txBody>
      </p:sp>
      <p:sp>
        <p:nvSpPr>
          <p:cNvPr id="3" name="Footer Placeholder 2">
            <a:extLst>
              <a:ext uri="{FF2B5EF4-FFF2-40B4-BE49-F238E27FC236}">
                <a16:creationId xmlns:a16="http://schemas.microsoft.com/office/drawing/2014/main" id="{F64CB2EF-C706-4535-8FB2-0136D75D28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0B7DA5-D33A-43D0-9F72-E43DFFBF4E8F}"/>
              </a:ext>
            </a:extLst>
          </p:cNvPr>
          <p:cNvSpPr>
            <a:spLocks noGrp="1"/>
          </p:cNvSpPr>
          <p:nvPr>
            <p:ph type="sldNum" sz="quarter" idx="12"/>
          </p:nvPr>
        </p:nvSpPr>
        <p:spPr/>
        <p:txBody>
          <a:bodyPr/>
          <a:lstStyle/>
          <a:p>
            <a:fld id="{C2F2C5E4-C367-4F50-B525-57F17A5873F9}" type="slidenum">
              <a:rPr lang="en-US" smtClean="0"/>
              <a:t>‹#›</a:t>
            </a:fld>
            <a:endParaRPr lang="en-US"/>
          </a:p>
        </p:txBody>
      </p:sp>
    </p:spTree>
    <p:extLst>
      <p:ext uri="{BB962C8B-B14F-4D97-AF65-F5344CB8AC3E}">
        <p14:creationId xmlns:p14="http://schemas.microsoft.com/office/powerpoint/2010/main" val="2903493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8E95D-FE1C-498A-8AD6-DB9F8F8DA9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F1D739-6A39-4A86-8660-E7ACE77A88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97F606-20D6-40E4-BC6C-9666AE474E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15B397-97A0-4284-995B-318669A6AB00}"/>
              </a:ext>
            </a:extLst>
          </p:cNvPr>
          <p:cNvSpPr>
            <a:spLocks noGrp="1"/>
          </p:cNvSpPr>
          <p:nvPr>
            <p:ph type="dt" sz="half" idx="10"/>
          </p:nvPr>
        </p:nvSpPr>
        <p:spPr/>
        <p:txBody>
          <a:bodyPr/>
          <a:lstStyle/>
          <a:p>
            <a:fld id="{1353C0DF-FE1E-4A0F-8587-EBA34EAE1449}" type="datetime1">
              <a:rPr lang="en-US" smtClean="0"/>
              <a:t>9/26/2020</a:t>
            </a:fld>
            <a:endParaRPr lang="en-US"/>
          </a:p>
        </p:txBody>
      </p:sp>
      <p:sp>
        <p:nvSpPr>
          <p:cNvPr id="6" name="Footer Placeholder 5">
            <a:extLst>
              <a:ext uri="{FF2B5EF4-FFF2-40B4-BE49-F238E27FC236}">
                <a16:creationId xmlns:a16="http://schemas.microsoft.com/office/drawing/2014/main" id="{83CB8D6E-8C9F-4781-8162-DA49E52F70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2D181D-FA42-448F-BEB3-9DDE1D2EC42E}"/>
              </a:ext>
            </a:extLst>
          </p:cNvPr>
          <p:cNvSpPr>
            <a:spLocks noGrp="1"/>
          </p:cNvSpPr>
          <p:nvPr>
            <p:ph type="sldNum" sz="quarter" idx="12"/>
          </p:nvPr>
        </p:nvSpPr>
        <p:spPr/>
        <p:txBody>
          <a:bodyPr/>
          <a:lstStyle/>
          <a:p>
            <a:fld id="{C2F2C5E4-C367-4F50-B525-57F17A5873F9}" type="slidenum">
              <a:rPr lang="en-US" smtClean="0"/>
              <a:t>‹#›</a:t>
            </a:fld>
            <a:endParaRPr lang="en-US"/>
          </a:p>
        </p:txBody>
      </p:sp>
    </p:spTree>
    <p:extLst>
      <p:ext uri="{BB962C8B-B14F-4D97-AF65-F5344CB8AC3E}">
        <p14:creationId xmlns:p14="http://schemas.microsoft.com/office/powerpoint/2010/main" val="108403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64A9-013E-4CD4-9604-45CE8C1BC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F278C6-2C48-4373-A07E-9E19639601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AD2170-B232-4A34-B917-6653B9195A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12B070-3C82-4DE1-8841-DCC0260D1FC9}"/>
              </a:ext>
            </a:extLst>
          </p:cNvPr>
          <p:cNvSpPr>
            <a:spLocks noGrp="1"/>
          </p:cNvSpPr>
          <p:nvPr>
            <p:ph type="dt" sz="half" idx="10"/>
          </p:nvPr>
        </p:nvSpPr>
        <p:spPr/>
        <p:txBody>
          <a:bodyPr/>
          <a:lstStyle/>
          <a:p>
            <a:fld id="{29A889BD-9CF7-46AC-9838-5FC4AFE6C1AF}" type="datetime1">
              <a:rPr lang="en-US" smtClean="0"/>
              <a:t>9/26/2020</a:t>
            </a:fld>
            <a:endParaRPr lang="en-US"/>
          </a:p>
        </p:txBody>
      </p:sp>
      <p:sp>
        <p:nvSpPr>
          <p:cNvPr id="6" name="Footer Placeholder 5">
            <a:extLst>
              <a:ext uri="{FF2B5EF4-FFF2-40B4-BE49-F238E27FC236}">
                <a16:creationId xmlns:a16="http://schemas.microsoft.com/office/drawing/2014/main" id="{68D7415C-B59C-4C35-BA20-8A5F8CCC43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20345D-79E0-4240-98A4-E536E8108D3A}"/>
              </a:ext>
            </a:extLst>
          </p:cNvPr>
          <p:cNvSpPr>
            <a:spLocks noGrp="1"/>
          </p:cNvSpPr>
          <p:nvPr>
            <p:ph type="sldNum" sz="quarter" idx="12"/>
          </p:nvPr>
        </p:nvSpPr>
        <p:spPr/>
        <p:txBody>
          <a:bodyPr/>
          <a:lstStyle/>
          <a:p>
            <a:fld id="{C2F2C5E4-C367-4F50-B525-57F17A5873F9}" type="slidenum">
              <a:rPr lang="en-US" smtClean="0"/>
              <a:t>‹#›</a:t>
            </a:fld>
            <a:endParaRPr lang="en-US"/>
          </a:p>
        </p:txBody>
      </p:sp>
    </p:spTree>
    <p:extLst>
      <p:ext uri="{BB962C8B-B14F-4D97-AF65-F5344CB8AC3E}">
        <p14:creationId xmlns:p14="http://schemas.microsoft.com/office/powerpoint/2010/main" val="2306353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0608E0-D9E5-4822-9B2E-9E3AA53931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AFD10E-86D6-42CD-8056-B9ABC22A8C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0742E6-A898-4B72-870B-7E7571DAD0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D5CAD-F2CA-4871-91C3-1EEEEAD5A909}" type="datetime1">
              <a:rPr lang="en-US" smtClean="0"/>
              <a:t>9/26/2020</a:t>
            </a:fld>
            <a:endParaRPr lang="en-US"/>
          </a:p>
        </p:txBody>
      </p:sp>
      <p:sp>
        <p:nvSpPr>
          <p:cNvPr id="5" name="Footer Placeholder 4">
            <a:extLst>
              <a:ext uri="{FF2B5EF4-FFF2-40B4-BE49-F238E27FC236}">
                <a16:creationId xmlns:a16="http://schemas.microsoft.com/office/drawing/2014/main" id="{F94E114D-F819-4ED6-A1DE-6C58097E04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BDF0AD-53EA-4F0E-ACC7-452F1BE770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F2C5E4-C367-4F50-B525-57F17A5873F9}" type="slidenum">
              <a:rPr lang="en-US" smtClean="0"/>
              <a:t>‹#›</a:t>
            </a:fld>
            <a:endParaRPr lang="en-US"/>
          </a:p>
        </p:txBody>
      </p:sp>
    </p:spTree>
    <p:extLst>
      <p:ext uri="{BB962C8B-B14F-4D97-AF65-F5344CB8AC3E}">
        <p14:creationId xmlns:p14="http://schemas.microsoft.com/office/powerpoint/2010/main" val="1832930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imdb.com/title/tt4267108/reviews?ref_=tt_ov_r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kungfumagazine.com/ezine/article.php?article=1517" TargetMode="External"/><Relationship Id="rId2" Type="http://schemas.openxmlformats.org/officeDocument/2006/relationships/hyperlink" Target="http://www.kungfumagazine.com/ezine/article.php?article=1513"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triathlonchina.weebly.com/" TargetMode="External"/><Relationship Id="rId3" Type="http://schemas.openxmlformats.org/officeDocument/2006/relationships/hyperlink" Target="https://www.academia.edu/" TargetMode="External"/><Relationship Id="rId7" Type="http://schemas.openxmlformats.org/officeDocument/2006/relationships/hyperlink" Target="https://www.silkroadvirtualuniversity.org/" TargetMode="External"/><Relationship Id="rId2" Type="http://schemas.openxmlformats.org/officeDocument/2006/relationships/hyperlink" Target="http://www.kungfumagazine.com/" TargetMode="External"/><Relationship Id="rId1" Type="http://schemas.openxmlformats.org/officeDocument/2006/relationships/slideLayout" Target="../slideLayouts/slideLayout2.xml"/><Relationship Id="rId6" Type="http://schemas.openxmlformats.org/officeDocument/2006/relationships/hyperlink" Target="https://www.fightingartsasia.com/" TargetMode="External"/><Relationship Id="rId5" Type="http://schemas.openxmlformats.org/officeDocument/2006/relationships/hyperlink" Target="https://www.amazon.com/" TargetMode="External"/><Relationship Id="rId4" Type="http://schemas.openxmlformats.org/officeDocument/2006/relationships/hyperlink" Target="https://www.scribd.co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kungfumagazine.com/ezine/article.php?article=1552"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defence.pk/pdf/threads/american-cias-plan-to-christianize-india-through-usaid-funded-christian-ngos.349496/" TargetMode="External"/><Relationship Id="rId7" Type="http://schemas.openxmlformats.org/officeDocument/2006/relationships/hyperlink" Target="https://www.aljazeera.com/news/2019/08/hong-kong-protesters-defy-police-ban-rally-13th-weekend-190831051941857.html" TargetMode="External"/><Relationship Id="rId2" Type="http://schemas.openxmlformats.org/officeDocument/2006/relationships/hyperlink" Target="https://baptistnews.com/article/campolo-says-us-missionaries-too-close-to-cia/" TargetMode="External"/><Relationship Id="rId1" Type="http://schemas.openxmlformats.org/officeDocument/2006/relationships/slideLayout" Target="../slideLayouts/slideLayout2.xml"/><Relationship Id="rId6" Type="http://schemas.openxmlformats.org/officeDocument/2006/relationships/hyperlink" Target="https://www.nytimes.com/1976/01/29/archives/churches-angered-by-disclosures-seek-to-bar-further-cia-use-of.html" TargetMode="External"/><Relationship Id="rId5" Type="http://schemas.openxmlformats.org/officeDocument/2006/relationships/hyperlink" Target="http://souciant.com/2015/11/christian-intelligence-agency/" TargetMode="External"/><Relationship Id="rId4" Type="http://schemas.openxmlformats.org/officeDocument/2006/relationships/hyperlink" Target="https://theintercept.com/2015/10/26/pentagon-missionary-spies-christian-ngo-front-for-north-korea-espionage/" TargetMode="External"/><Relationship Id="rId9" Type="http://schemas.openxmlformats.org/officeDocument/2006/relationships/image" Target="../media/image15.jpeg"/></Relationships>
</file>

<file path=ppt/slides/_rels/slide41.xml.rels><?xml version="1.0" encoding="UTF-8" standalone="yes"?>
<Relationships xmlns="http://schemas.openxmlformats.org/package/2006/relationships"><Relationship Id="rId2" Type="http://schemas.openxmlformats.org/officeDocument/2006/relationships/hyperlink" Target="https://blackagendareport.com/pachamama-and-pope"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nature.com/articles/s41467-019-11479-0"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wordpress.com/"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youtube.com/watch?v=44b-eKMtHl4" TargetMode="External"/><Relationship Id="rId2" Type="http://schemas.openxmlformats.org/officeDocument/2006/relationships/hyperlink" Target="https://www.aljazeera.com/news/2018/11/libyan-detention-hell-refugee-burned-alive-181110102329706.html" TargetMode="External"/><Relationship Id="rId1" Type="http://schemas.openxmlformats.org/officeDocument/2006/relationships/slideLayout" Target="../slideLayouts/slideLayout2.xml"/><Relationship Id="rId4" Type="http://schemas.openxmlformats.org/officeDocument/2006/relationships/hyperlink" Target="https://www.aljazeera.com/programmes/specialseries/2019/09/unspeakable-crime-rape-weapon-war-libya-190903102146596.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sudeshdjvindia.blogspot.com/2018/01/religion-unity-humanity-vasudhaiva.html"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https://www.pewresearch.org/global/2019/08/13/u-s-views-of-china-turn-sharply-negative-amid-trade-tensions/"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B1FE20-DA42-462F-B75C-7376CAA9E590}"/>
              </a:ext>
            </a:extLst>
          </p:cNvPr>
          <p:cNvSpPr>
            <a:spLocks noGrp="1"/>
          </p:cNvSpPr>
          <p:nvPr>
            <p:ph idx="1"/>
          </p:nvPr>
        </p:nvSpPr>
        <p:spPr>
          <a:xfrm>
            <a:off x="714375" y="1695450"/>
            <a:ext cx="10829925" cy="4886325"/>
          </a:xfrm>
        </p:spPr>
        <p:txBody>
          <a:bodyPr>
            <a:normAutofit/>
          </a:bodyPr>
          <a:lstStyle/>
          <a:p>
            <a:pPr marL="0" indent="0" algn="ctr">
              <a:buNone/>
            </a:pPr>
            <a:endParaRPr lang="en-US" sz="2000" dirty="0"/>
          </a:p>
          <a:p>
            <a:pPr rtl="0"/>
            <a:r>
              <a:rPr lang="zh-CN" altLang="en-US" sz="3400" dirty="0"/>
              <a:t>支持北京中国国家安全官员*（自称“迈克尔”）可能“与外国势力勾结”（可能）长达七</a:t>
            </a:r>
            <a:r>
              <a:rPr lang="zh-CN" altLang="en-US" sz="2400" dirty="0">
                <a:effectLst/>
              </a:rPr>
              <a:t> </a:t>
            </a:r>
            <a:r>
              <a:rPr lang="zh-CN" altLang="en-US" sz="3400" dirty="0"/>
              <a:t>年（</a:t>
            </a:r>
            <a:r>
              <a:rPr lang="en-US" altLang="zh-CN" sz="3400" dirty="0"/>
              <a:t>2013-2020</a:t>
            </a:r>
            <a:r>
              <a:rPr lang="zh-CN" altLang="en-US" sz="3400" dirty="0"/>
              <a:t>年）的证据或更长时间</a:t>
            </a:r>
            <a:endParaRPr lang="en-US" sz="3400" dirty="0"/>
          </a:p>
          <a:p>
            <a:pPr marL="0" indent="0" algn="ctr">
              <a:buNone/>
            </a:pPr>
            <a:r>
              <a:rPr lang="en-US" sz="2000" dirty="0"/>
              <a:t>Evidence supporting assertion Beijing Chinese  State Security officer</a:t>
            </a:r>
            <a:r>
              <a:rPr lang="en-US" sz="2000" dirty="0">
                <a:solidFill>
                  <a:srgbClr val="FF0000"/>
                </a:solidFill>
              </a:rPr>
              <a:t>*</a:t>
            </a:r>
            <a:r>
              <a:rPr lang="en-US" sz="2000" dirty="0"/>
              <a:t> (who calls himself) “Michael” may have “colluded with foreign forces” (operated as a foreign intelligence agent) for (potentially) seven years (2013-2020) or longer</a:t>
            </a:r>
          </a:p>
          <a:p>
            <a:pPr marL="0" indent="0" algn="ctr">
              <a:buNone/>
            </a:pPr>
            <a:endParaRPr lang="en-US" sz="2000" dirty="0"/>
          </a:p>
          <a:p>
            <a:pPr marL="0" indent="0" algn="ctr">
              <a:buNone/>
            </a:pPr>
            <a:endParaRPr lang="en-US" sz="2000" dirty="0"/>
          </a:p>
        </p:txBody>
      </p:sp>
      <p:sp>
        <p:nvSpPr>
          <p:cNvPr id="4" name="Slide Number Placeholder 3">
            <a:extLst>
              <a:ext uri="{FF2B5EF4-FFF2-40B4-BE49-F238E27FC236}">
                <a16:creationId xmlns:a16="http://schemas.microsoft.com/office/drawing/2014/main" id="{B0CA8DA1-69BB-4DFB-8B7E-05A63975C026}"/>
              </a:ext>
            </a:extLst>
          </p:cNvPr>
          <p:cNvSpPr>
            <a:spLocks noGrp="1"/>
          </p:cNvSpPr>
          <p:nvPr>
            <p:ph type="sldNum" sz="quarter" idx="12"/>
          </p:nvPr>
        </p:nvSpPr>
        <p:spPr>
          <a:xfrm>
            <a:off x="8610600" y="6356350"/>
            <a:ext cx="2743200" cy="398106"/>
          </a:xfrm>
        </p:spPr>
        <p:txBody>
          <a:bodyPr/>
          <a:lstStyle/>
          <a:p>
            <a:fld id="{C2F2C5E4-C367-4F50-B525-57F17A5873F9}" type="slidenum">
              <a:rPr lang="en-US" smtClean="0"/>
              <a:t>1</a:t>
            </a:fld>
            <a:endParaRPr lang="en-US"/>
          </a:p>
        </p:txBody>
      </p:sp>
      <p:sp>
        <p:nvSpPr>
          <p:cNvPr id="5" name="TextBox 4">
            <a:extLst>
              <a:ext uri="{FF2B5EF4-FFF2-40B4-BE49-F238E27FC236}">
                <a16:creationId xmlns:a16="http://schemas.microsoft.com/office/drawing/2014/main" id="{7FEBB2B2-B163-4445-B09D-A2A10FEDF584}"/>
              </a:ext>
            </a:extLst>
          </p:cNvPr>
          <p:cNvSpPr txBox="1"/>
          <p:nvPr/>
        </p:nvSpPr>
        <p:spPr>
          <a:xfrm>
            <a:off x="819150" y="459472"/>
            <a:ext cx="10534650" cy="923330"/>
          </a:xfrm>
          <a:prstGeom prst="rect">
            <a:avLst/>
          </a:prstGeom>
          <a:solidFill>
            <a:schemeClr val="tx1"/>
          </a:solidFill>
        </p:spPr>
        <p:txBody>
          <a:bodyPr wrap="square" rtlCol="0">
            <a:spAutoFit/>
          </a:bodyPr>
          <a:lstStyle/>
          <a:p>
            <a:r>
              <a:rPr lang="zh-CN" altLang="en-US" dirty="0">
                <a:solidFill>
                  <a:schemeClr val="bg1"/>
                </a:solidFill>
              </a:rPr>
              <a:t>私人和机密</a:t>
            </a:r>
            <a:r>
              <a:rPr lang="en-US" altLang="zh-CN" dirty="0">
                <a:solidFill>
                  <a:schemeClr val="bg1"/>
                </a:solidFill>
              </a:rPr>
              <a:t>–</a:t>
            </a:r>
            <a:r>
              <a:rPr lang="zh-CN" altLang="en-US" dirty="0">
                <a:solidFill>
                  <a:schemeClr val="bg1"/>
                </a:solidFill>
              </a:rPr>
              <a:t>仅适用于预期收件人。 在预期收件人之外散发此文档将作为民事和潜在的刑事起诉的依据</a:t>
            </a:r>
            <a:endParaRPr lang="en-US" dirty="0">
              <a:solidFill>
                <a:schemeClr val="bg1"/>
              </a:solidFill>
            </a:endParaRPr>
          </a:p>
          <a:p>
            <a:r>
              <a:rPr lang="en-US" dirty="0">
                <a:solidFill>
                  <a:schemeClr val="bg1"/>
                </a:solidFill>
              </a:rPr>
              <a:t>PRIVATE AND CONFIDENTIAL – FOR INTENDED RECIPIENTS ONLY. DISSEMINATION OF THIS DOCUMENT BEYOND THE INTENDED RECIPIENTS WILL BE GROUNDS FOR CIVIL AND POTENTIALLY CRIMINAL PROSECUTION</a:t>
            </a:r>
          </a:p>
        </p:txBody>
      </p:sp>
      <p:pic>
        <p:nvPicPr>
          <p:cNvPr id="7" name="Picture 6">
            <a:extLst>
              <a:ext uri="{FF2B5EF4-FFF2-40B4-BE49-F238E27FC236}">
                <a16:creationId xmlns:a16="http://schemas.microsoft.com/office/drawing/2014/main" id="{00F91B9F-E751-4B44-B1BA-0AF1C2E9F2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4524375"/>
            <a:ext cx="1762125" cy="1921297"/>
          </a:xfrm>
          <a:prstGeom prst="rect">
            <a:avLst/>
          </a:prstGeom>
        </p:spPr>
      </p:pic>
      <p:pic>
        <p:nvPicPr>
          <p:cNvPr id="9" name="Picture 8">
            <a:extLst>
              <a:ext uri="{FF2B5EF4-FFF2-40B4-BE49-F238E27FC236}">
                <a16:creationId xmlns:a16="http://schemas.microsoft.com/office/drawing/2014/main" id="{7809B205-5F30-4806-800A-EBA66D5C39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7399" y="4581524"/>
            <a:ext cx="1957388" cy="2134198"/>
          </a:xfrm>
          <a:prstGeom prst="rect">
            <a:avLst/>
          </a:prstGeom>
        </p:spPr>
      </p:pic>
      <p:sp>
        <p:nvSpPr>
          <p:cNvPr id="10" name="TextBox 9">
            <a:extLst>
              <a:ext uri="{FF2B5EF4-FFF2-40B4-BE49-F238E27FC236}">
                <a16:creationId xmlns:a16="http://schemas.microsoft.com/office/drawing/2014/main" id="{65EAEE16-0A98-4EE8-B72A-9DC147C45DAD}"/>
              </a:ext>
            </a:extLst>
          </p:cNvPr>
          <p:cNvSpPr txBox="1"/>
          <p:nvPr/>
        </p:nvSpPr>
        <p:spPr>
          <a:xfrm>
            <a:off x="2937605" y="6005659"/>
            <a:ext cx="6188202" cy="369332"/>
          </a:xfrm>
          <a:prstGeom prst="rect">
            <a:avLst/>
          </a:prstGeom>
          <a:noFill/>
        </p:spPr>
        <p:txBody>
          <a:bodyPr wrap="square" rtlCol="0">
            <a:spAutoFit/>
          </a:bodyPr>
          <a:lstStyle/>
          <a:p>
            <a:pPr algn="ctr"/>
            <a:r>
              <a:rPr lang="en-US" b="1" dirty="0">
                <a:solidFill>
                  <a:srgbClr val="FF0000"/>
                </a:solidFill>
              </a:rPr>
              <a:t>*</a:t>
            </a:r>
            <a:r>
              <a:rPr lang="en-US" dirty="0"/>
              <a:t> </a:t>
            </a:r>
            <a:r>
              <a:rPr lang="zh-CN" sz="1800" dirty="0">
                <a:effectLst/>
                <a:latin typeface="Calibri" panose="020F0502020204030204" pitchFamily="34" charset="0"/>
                <a:ea typeface="等线" panose="02010600030101010101" pitchFamily="2" charset="-122"/>
                <a:cs typeface="Times New Roman" panose="02020603050405020304" pitchFamily="18" charset="0"/>
              </a:rPr>
              <a:t>国家安全部</a:t>
            </a:r>
            <a:r>
              <a:rPr lang="en-US" sz="1800" dirty="0">
                <a:effectLst/>
                <a:latin typeface="Calibri" panose="020F0502020204030204" pitchFamily="34" charset="0"/>
                <a:ea typeface="等线" panose="02010600030101010101" pitchFamily="2" charset="-122"/>
                <a:cs typeface="Times New Roman" panose="02020603050405020304" pitchFamily="18" charset="0"/>
              </a:rPr>
              <a:t>; </a:t>
            </a:r>
            <a:r>
              <a:rPr lang="en-US" sz="1800" dirty="0" err="1">
                <a:effectLst/>
                <a:latin typeface="Calibri" panose="020F0502020204030204" pitchFamily="34" charset="0"/>
                <a:ea typeface="等线" panose="02010600030101010101" pitchFamily="2" charset="-122"/>
                <a:cs typeface="Times New Roman" panose="02020603050405020304" pitchFamily="18" charset="0"/>
              </a:rPr>
              <a:t>Guójiā</a:t>
            </a:r>
            <a:r>
              <a:rPr lang="en-US" sz="1800" dirty="0">
                <a:effectLst/>
                <a:latin typeface="Calibri" panose="020F0502020204030204" pitchFamily="34" charset="0"/>
                <a:ea typeface="等线" panose="02010600030101010101" pitchFamily="2" charset="-122"/>
                <a:cs typeface="Times New Roman" panose="02020603050405020304" pitchFamily="18" charset="0"/>
              </a:rPr>
              <a:t> </a:t>
            </a:r>
            <a:r>
              <a:rPr lang="en-US" sz="1800" dirty="0" err="1">
                <a:effectLst/>
                <a:latin typeface="Calibri" panose="020F0502020204030204" pitchFamily="34" charset="0"/>
                <a:ea typeface="等线" panose="02010600030101010101" pitchFamily="2" charset="-122"/>
                <a:cs typeface="Times New Roman" panose="02020603050405020304" pitchFamily="18" charset="0"/>
              </a:rPr>
              <a:t>Ānquán</a:t>
            </a:r>
            <a:r>
              <a:rPr lang="en-US" sz="1800" dirty="0">
                <a:effectLst/>
                <a:latin typeface="Calibri" panose="020F0502020204030204" pitchFamily="34" charset="0"/>
                <a:ea typeface="等线" panose="02010600030101010101" pitchFamily="2" charset="-122"/>
                <a:cs typeface="Times New Roman" panose="02020603050405020304" pitchFamily="18" charset="0"/>
              </a:rPr>
              <a:t> Bù 'State Security Ministry</a:t>
            </a:r>
            <a:endParaRPr lang="en-US" dirty="0"/>
          </a:p>
        </p:txBody>
      </p:sp>
      <p:sp>
        <p:nvSpPr>
          <p:cNvPr id="2" name="TextBox 1">
            <a:extLst>
              <a:ext uri="{FF2B5EF4-FFF2-40B4-BE49-F238E27FC236}">
                <a16:creationId xmlns:a16="http://schemas.microsoft.com/office/drawing/2014/main" id="{93F99C4D-4709-4870-BC1A-759083CE1A98}"/>
              </a:ext>
            </a:extLst>
          </p:cNvPr>
          <p:cNvSpPr txBox="1"/>
          <p:nvPr/>
        </p:nvSpPr>
        <p:spPr>
          <a:xfrm>
            <a:off x="2838132" y="4589870"/>
            <a:ext cx="6387148" cy="1200329"/>
          </a:xfrm>
          <a:prstGeom prst="rect">
            <a:avLst/>
          </a:prstGeom>
          <a:noFill/>
        </p:spPr>
        <p:txBody>
          <a:bodyPr wrap="square" rtlCol="0">
            <a:spAutoFit/>
          </a:bodyPr>
          <a:lstStyle/>
          <a:p>
            <a:r>
              <a:rPr lang="zh-CN" altLang="en-US" dirty="0"/>
              <a:t>以及一些“软实力”解决方案来对付来自美国国防部（</a:t>
            </a:r>
            <a:r>
              <a:rPr lang="en-US" altLang="zh-CN" dirty="0"/>
              <a:t>DoD</a:t>
            </a:r>
            <a:r>
              <a:rPr lang="zh-CN" altLang="en-US" dirty="0"/>
              <a:t>）的无数仇恨病毒</a:t>
            </a:r>
            <a:endParaRPr lang="en-US" altLang="zh-CN" dirty="0"/>
          </a:p>
          <a:p>
            <a:r>
              <a:rPr lang="en-US" dirty="0"/>
              <a:t>And some “soft power” solutions to a myriad of hate viruses emanating from the American Department of Defense (DoD)</a:t>
            </a:r>
          </a:p>
        </p:txBody>
      </p:sp>
    </p:spTree>
    <p:extLst>
      <p:ext uri="{BB962C8B-B14F-4D97-AF65-F5344CB8AC3E}">
        <p14:creationId xmlns:p14="http://schemas.microsoft.com/office/powerpoint/2010/main" val="3983547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87026-5D14-4B5C-90CC-22698EF10B62}"/>
              </a:ext>
            </a:extLst>
          </p:cNvPr>
          <p:cNvSpPr>
            <a:spLocks noGrp="1"/>
          </p:cNvSpPr>
          <p:nvPr>
            <p:ph type="title"/>
          </p:nvPr>
        </p:nvSpPr>
        <p:spPr>
          <a:xfrm>
            <a:off x="838200" y="365126"/>
            <a:ext cx="10515600" cy="568504"/>
          </a:xfrm>
        </p:spPr>
        <p:txBody>
          <a:bodyPr>
            <a:normAutofit fontScale="90000"/>
          </a:bodyPr>
          <a:lstStyle/>
          <a:p>
            <a:r>
              <a:rPr lang="zh-CN" dirty="0"/>
              <a:t>自我介绍</a:t>
            </a:r>
            <a:r>
              <a:rPr lang="en-US" altLang="zh-CN" dirty="0"/>
              <a:t>  </a:t>
            </a:r>
            <a:r>
              <a:rPr lang="en-US" dirty="0"/>
              <a:t>Self-Introduction</a:t>
            </a:r>
          </a:p>
        </p:txBody>
      </p:sp>
      <p:sp>
        <p:nvSpPr>
          <p:cNvPr id="3" name="Content Placeholder 2">
            <a:extLst>
              <a:ext uri="{FF2B5EF4-FFF2-40B4-BE49-F238E27FC236}">
                <a16:creationId xmlns:a16="http://schemas.microsoft.com/office/drawing/2014/main" id="{D2459E28-11F5-4A4E-AFCC-83C3158C18F9}"/>
              </a:ext>
            </a:extLst>
          </p:cNvPr>
          <p:cNvSpPr>
            <a:spLocks noGrp="1"/>
          </p:cNvSpPr>
          <p:nvPr>
            <p:ph idx="1"/>
          </p:nvPr>
        </p:nvSpPr>
        <p:spPr>
          <a:xfrm>
            <a:off x="947928" y="5167310"/>
            <a:ext cx="10515600" cy="1325564"/>
          </a:xfrm>
        </p:spPr>
        <p:txBody>
          <a:bodyPr/>
          <a:lstStyle/>
          <a:p>
            <a:pPr marL="0" indent="0">
              <a:buNone/>
            </a:pPr>
            <a:r>
              <a:rPr lang="en-US" sz="1400" dirty="0"/>
              <a:t>The reader may not know this, but Islam is a religion of peace. Most of the great religions are peaceful, unless they are being used for political purposes. Certainly Marx and Engels were (with good reason) terrified of the power of the Russian Orthodox Church. The Russian Orthodox Church is a descendant of the brand of “Christianity” created by Roman Emperor Constantine in the year 325. It is designed as an instrument of war. I hope the reader will forgive these insights. My father was a Catholic and a highly respected historian. I know the histories better than most people. After too much study in the Vatican Library, my father became an atheist. </a:t>
            </a:r>
          </a:p>
          <a:p>
            <a:endParaRPr lang="en-US" dirty="0"/>
          </a:p>
        </p:txBody>
      </p:sp>
      <p:sp>
        <p:nvSpPr>
          <p:cNvPr id="4" name="Slide Number Placeholder 3">
            <a:extLst>
              <a:ext uri="{FF2B5EF4-FFF2-40B4-BE49-F238E27FC236}">
                <a16:creationId xmlns:a16="http://schemas.microsoft.com/office/drawing/2014/main" id="{55431927-46EB-407D-969E-0E5E77DBF0D6}"/>
              </a:ext>
            </a:extLst>
          </p:cNvPr>
          <p:cNvSpPr>
            <a:spLocks noGrp="1"/>
          </p:cNvSpPr>
          <p:nvPr>
            <p:ph type="sldNum" sz="quarter" idx="12"/>
          </p:nvPr>
        </p:nvSpPr>
        <p:spPr/>
        <p:txBody>
          <a:bodyPr/>
          <a:lstStyle/>
          <a:p>
            <a:fld id="{C2F2C5E4-C367-4F50-B525-57F17A5873F9}" type="slidenum">
              <a:rPr lang="en-US" smtClean="0"/>
              <a:t>10</a:t>
            </a:fld>
            <a:endParaRPr lang="en-US"/>
          </a:p>
        </p:txBody>
      </p:sp>
      <p:sp>
        <p:nvSpPr>
          <p:cNvPr id="5" name="TextBox 4">
            <a:extLst>
              <a:ext uri="{FF2B5EF4-FFF2-40B4-BE49-F238E27FC236}">
                <a16:creationId xmlns:a16="http://schemas.microsoft.com/office/drawing/2014/main" id="{54929606-C3DB-4326-AAD4-F575040AE5CC}"/>
              </a:ext>
            </a:extLst>
          </p:cNvPr>
          <p:cNvSpPr txBox="1"/>
          <p:nvPr/>
        </p:nvSpPr>
        <p:spPr>
          <a:xfrm>
            <a:off x="1075944" y="933630"/>
            <a:ext cx="10040112" cy="4073038"/>
          </a:xfrm>
          <a:prstGeom prst="rect">
            <a:avLst/>
          </a:prstGeom>
          <a:noFill/>
        </p:spPr>
        <p:txBody>
          <a:bodyPr wrap="square" rtlCol="0">
            <a:spAutoFit/>
          </a:bodyPr>
          <a:lstStyle/>
          <a:p>
            <a:pPr>
              <a:lnSpc>
                <a:spcPct val="150000"/>
              </a:lnSpc>
            </a:pPr>
            <a:r>
              <a:rPr lang="zh-CN" altLang="en-US" sz="2500" dirty="0"/>
              <a:t>读者可能不知道这一点，但是伊斯兰教是和平的宗教。 除非被用于政治目的，否则大多数伟大的宗教都是和平的。 无疑，马克思和恩格斯（有充分的理由）对俄罗斯东正教的力量感到恐惧。 俄罗斯东正教教堂是罗马皇帝君士坦丁在</a:t>
            </a:r>
            <a:r>
              <a:rPr lang="en-US" altLang="zh-CN" sz="2500" dirty="0"/>
              <a:t>325</a:t>
            </a:r>
            <a:r>
              <a:rPr lang="zh-CN" altLang="en-US" sz="2500" dirty="0"/>
              <a:t>年创立的“基督教”品牌的后代。它被设计为战争工具。 我希望读者能原谅这些见解。 我的父亲是天主教徒，是一位备受尊敬的历史学家。 我比大多数人更了解历史。 在梵蒂冈图书馆学习过多之后，我父亲成为了无神论者。</a:t>
            </a:r>
            <a:endParaRPr lang="en-US" sz="2500" dirty="0"/>
          </a:p>
        </p:txBody>
      </p:sp>
    </p:spTree>
    <p:extLst>
      <p:ext uri="{BB962C8B-B14F-4D97-AF65-F5344CB8AC3E}">
        <p14:creationId xmlns:p14="http://schemas.microsoft.com/office/powerpoint/2010/main" val="3515091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DACD4-6D1A-4333-AC3D-91924365C94D}"/>
              </a:ext>
            </a:extLst>
          </p:cNvPr>
          <p:cNvSpPr>
            <a:spLocks noGrp="1"/>
          </p:cNvSpPr>
          <p:nvPr>
            <p:ph type="title"/>
          </p:nvPr>
        </p:nvSpPr>
        <p:spPr/>
        <p:txBody>
          <a:bodyPr/>
          <a:lstStyle/>
          <a:p>
            <a:r>
              <a:rPr lang="zh-CN" dirty="0"/>
              <a:t>自我介绍</a:t>
            </a:r>
            <a:r>
              <a:rPr lang="en-US" altLang="zh-CN" dirty="0"/>
              <a:t>  </a:t>
            </a:r>
            <a:r>
              <a:rPr lang="en-US" dirty="0"/>
              <a:t>Self-Introduction</a:t>
            </a:r>
          </a:p>
        </p:txBody>
      </p:sp>
      <p:sp>
        <p:nvSpPr>
          <p:cNvPr id="3" name="Content Placeholder 2">
            <a:extLst>
              <a:ext uri="{FF2B5EF4-FFF2-40B4-BE49-F238E27FC236}">
                <a16:creationId xmlns:a16="http://schemas.microsoft.com/office/drawing/2014/main" id="{7D1B471E-0D52-4D2A-BF95-E8AB3ACBA09D}"/>
              </a:ext>
            </a:extLst>
          </p:cNvPr>
          <p:cNvSpPr>
            <a:spLocks noGrp="1"/>
          </p:cNvSpPr>
          <p:nvPr>
            <p:ph idx="1"/>
          </p:nvPr>
        </p:nvSpPr>
        <p:spPr>
          <a:xfrm>
            <a:off x="838200" y="1562101"/>
            <a:ext cx="10515600" cy="4210050"/>
          </a:xfrm>
        </p:spPr>
        <p:txBody>
          <a:bodyPr>
            <a:normAutofit/>
          </a:bodyPr>
          <a:lstStyle/>
          <a:p>
            <a:pPr marL="0" indent="0">
              <a:lnSpc>
                <a:spcPct val="120000"/>
              </a:lnSpc>
              <a:buNone/>
            </a:pPr>
            <a:r>
              <a:rPr lang="zh-CN" altLang="en-US" dirty="0"/>
              <a:t>我一生都在研究不同的道德哲学和宗教。 我知道他们基本上都和共产主义一样，有着相同的目标。 他们都希望人与人之间的和平与稳定。 战争，民族主义，部落主义，种族主义和宗教偏执是不受限制的资本主义的产物。 所有伟大的宗教清楚地表明，大多数有钱人都下地狱！ 我们，热爱和平的人民，基本上都是一样的。 原谅别人，帮助穷人，诚实诚实。 这就是我所相信的。</a:t>
            </a:r>
            <a:endParaRPr lang="en-US" altLang="zh-CN" dirty="0"/>
          </a:p>
          <a:p>
            <a:pPr marL="0" indent="0">
              <a:buNone/>
            </a:pPr>
            <a:r>
              <a:rPr lang="en-US" sz="1500" dirty="0"/>
              <a:t>I have spent my life studying different moral philosophies and religions. I know they are all in many ways the same and share the same goals as communism. They all want peace and stability within and between people. War, nationalism, tribalism, racism, and religious bigotry are product of unrestrained capitalism. All of the great religions clearly state most of the rich all go to hell! We, the people who love peace, are essentially all the same. Forgive others, help the poor, be honest and sincere. This is what I believe. </a:t>
            </a:r>
          </a:p>
        </p:txBody>
      </p:sp>
      <p:sp>
        <p:nvSpPr>
          <p:cNvPr id="4" name="Slide Number Placeholder 3">
            <a:extLst>
              <a:ext uri="{FF2B5EF4-FFF2-40B4-BE49-F238E27FC236}">
                <a16:creationId xmlns:a16="http://schemas.microsoft.com/office/drawing/2014/main" id="{AA3D8BE0-8689-4264-8EB5-41D580C5354F}"/>
              </a:ext>
            </a:extLst>
          </p:cNvPr>
          <p:cNvSpPr>
            <a:spLocks noGrp="1"/>
          </p:cNvSpPr>
          <p:nvPr>
            <p:ph type="sldNum" sz="quarter" idx="12"/>
          </p:nvPr>
        </p:nvSpPr>
        <p:spPr/>
        <p:txBody>
          <a:bodyPr/>
          <a:lstStyle/>
          <a:p>
            <a:fld id="{C2F2C5E4-C367-4F50-B525-57F17A5873F9}" type="slidenum">
              <a:rPr lang="en-US" smtClean="0"/>
              <a:t>11</a:t>
            </a:fld>
            <a:endParaRPr lang="en-US"/>
          </a:p>
        </p:txBody>
      </p:sp>
      <p:pic>
        <p:nvPicPr>
          <p:cNvPr id="6" name="Picture 5">
            <a:extLst>
              <a:ext uri="{FF2B5EF4-FFF2-40B4-BE49-F238E27FC236}">
                <a16:creationId xmlns:a16="http://schemas.microsoft.com/office/drawing/2014/main" id="{89F2D572-49D2-419E-9855-F013E6715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3981" y="271461"/>
            <a:ext cx="1059819" cy="1628775"/>
          </a:xfrm>
          <a:prstGeom prst="rect">
            <a:avLst/>
          </a:prstGeom>
        </p:spPr>
      </p:pic>
    </p:spTree>
    <p:extLst>
      <p:ext uri="{BB962C8B-B14F-4D97-AF65-F5344CB8AC3E}">
        <p14:creationId xmlns:p14="http://schemas.microsoft.com/office/powerpoint/2010/main" val="2574076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9881C-C201-4556-9B61-3ED7C1999A21}"/>
              </a:ext>
            </a:extLst>
          </p:cNvPr>
          <p:cNvSpPr>
            <a:spLocks noGrp="1"/>
          </p:cNvSpPr>
          <p:nvPr>
            <p:ph type="title"/>
          </p:nvPr>
        </p:nvSpPr>
        <p:spPr/>
        <p:txBody>
          <a:bodyPr/>
          <a:lstStyle/>
          <a:p>
            <a:r>
              <a:rPr lang="zh-CN" dirty="0"/>
              <a:t>自我介绍</a:t>
            </a:r>
            <a:r>
              <a:rPr lang="en-US" altLang="zh-CN" dirty="0"/>
              <a:t>  </a:t>
            </a:r>
            <a:r>
              <a:rPr lang="en-US" dirty="0"/>
              <a:t>Self-Introduction</a:t>
            </a:r>
          </a:p>
        </p:txBody>
      </p:sp>
      <p:sp>
        <p:nvSpPr>
          <p:cNvPr id="3" name="Content Placeholder 2">
            <a:extLst>
              <a:ext uri="{FF2B5EF4-FFF2-40B4-BE49-F238E27FC236}">
                <a16:creationId xmlns:a16="http://schemas.microsoft.com/office/drawing/2014/main" id="{BFCE1060-4866-429E-98AA-404BDD86A8C1}"/>
              </a:ext>
            </a:extLst>
          </p:cNvPr>
          <p:cNvSpPr>
            <a:spLocks noGrp="1"/>
          </p:cNvSpPr>
          <p:nvPr>
            <p:ph idx="1"/>
          </p:nvPr>
        </p:nvSpPr>
        <p:spPr>
          <a:xfrm>
            <a:off x="911352" y="1487297"/>
            <a:ext cx="10515600" cy="4351338"/>
          </a:xfrm>
        </p:spPr>
        <p:txBody>
          <a:bodyPr>
            <a:normAutofit fontScale="92500"/>
          </a:bodyPr>
          <a:lstStyle/>
          <a:p>
            <a:pPr marL="0" indent="0">
              <a:lnSpc>
                <a:spcPct val="120000"/>
              </a:lnSpc>
              <a:buNone/>
            </a:pPr>
            <a:r>
              <a:rPr lang="zh-CN" altLang="en-US" dirty="0"/>
              <a:t>我在</a:t>
            </a:r>
            <a:r>
              <a:rPr lang="en-US" altLang="zh-CN" dirty="0"/>
              <a:t>1987</a:t>
            </a:r>
            <a:r>
              <a:rPr lang="zh-CN" altLang="en-US" dirty="0"/>
              <a:t>年成为穆斯林，以结婚。 随后的</a:t>
            </a:r>
            <a:r>
              <a:rPr lang="en-US" altLang="zh-CN" dirty="0"/>
              <a:t>32</a:t>
            </a:r>
            <a:r>
              <a:rPr lang="zh-CN" altLang="en-US" dirty="0"/>
              <a:t>年是“艰难的”。 我于</a:t>
            </a:r>
            <a:r>
              <a:rPr lang="en-US" altLang="zh-CN" dirty="0"/>
              <a:t>2009</a:t>
            </a:r>
            <a:r>
              <a:rPr lang="zh-CN" altLang="en-US" dirty="0"/>
              <a:t>年从韩国移居北京，在北京市昌平区的北京惠家私立学校任教。 然而，我的主要动机是逃脱在韩国似乎主要有兴趣与我做爱派对的假基督徒。 而且，我读到北少林寺位于天津集贤盘山的位置。 自从我很小的时候就从父亲那里听说过少林，我就爱上了少林。 我一生从未参加过性派对。 我不想在韩国以假基督徒开始。</a:t>
            </a:r>
            <a:r>
              <a:rPr lang="en-US" sz="1600" dirty="0"/>
              <a:t>I converted to Islam in 1987 to get married. The subsequent 32 years have been “difficult.” (</a:t>
            </a:r>
            <a:r>
              <a:rPr lang="en-US" sz="1600" b="1" dirty="0">
                <a:solidFill>
                  <a:srgbClr val="FF0000"/>
                </a:solidFill>
              </a:rPr>
              <a:t>See Attachments 1 a, b, c</a:t>
            </a:r>
            <a:r>
              <a:rPr lang="en-US" sz="1600" dirty="0"/>
              <a:t>) I moved to Beijing in 2009 from South Korea to teach at Beijing Huijia Private School in Changping District of Beijing. My primary motive however was to escape the fake Christians in South Korea that mainly seemed interested in having sex parties with me. And, I read that the location of the North Shaolin Monastery on Panshan, Jixian, Tianjin had been found. I have loved the Shaolin since I first heard about it from my father when I was very young.  I have never once in my life gone to sex parties. I did not want to start in South Korea with fake Christians. </a:t>
            </a:r>
          </a:p>
          <a:p>
            <a:endParaRPr lang="en-US" dirty="0"/>
          </a:p>
        </p:txBody>
      </p:sp>
      <p:sp>
        <p:nvSpPr>
          <p:cNvPr id="4" name="Slide Number Placeholder 3">
            <a:extLst>
              <a:ext uri="{FF2B5EF4-FFF2-40B4-BE49-F238E27FC236}">
                <a16:creationId xmlns:a16="http://schemas.microsoft.com/office/drawing/2014/main" id="{68F08726-9FE5-4EFD-84A4-BF731835D94D}"/>
              </a:ext>
            </a:extLst>
          </p:cNvPr>
          <p:cNvSpPr>
            <a:spLocks noGrp="1"/>
          </p:cNvSpPr>
          <p:nvPr>
            <p:ph type="sldNum" sz="quarter" idx="12"/>
          </p:nvPr>
        </p:nvSpPr>
        <p:spPr/>
        <p:txBody>
          <a:bodyPr/>
          <a:lstStyle/>
          <a:p>
            <a:fld id="{C2F2C5E4-C367-4F50-B525-57F17A5873F9}" type="slidenum">
              <a:rPr lang="en-US" smtClean="0"/>
              <a:t>12</a:t>
            </a:fld>
            <a:endParaRPr lang="en-US"/>
          </a:p>
        </p:txBody>
      </p:sp>
    </p:spTree>
    <p:extLst>
      <p:ext uri="{BB962C8B-B14F-4D97-AF65-F5344CB8AC3E}">
        <p14:creationId xmlns:p14="http://schemas.microsoft.com/office/powerpoint/2010/main" val="3402090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A1868-BC17-4E5D-B760-9DDFCBFBA820}"/>
              </a:ext>
            </a:extLst>
          </p:cNvPr>
          <p:cNvSpPr>
            <a:spLocks noGrp="1"/>
          </p:cNvSpPr>
          <p:nvPr>
            <p:ph type="title"/>
          </p:nvPr>
        </p:nvSpPr>
        <p:spPr/>
        <p:txBody>
          <a:bodyPr/>
          <a:lstStyle/>
          <a:p>
            <a:r>
              <a:rPr lang="zh-CN" dirty="0"/>
              <a:t>自我介绍</a:t>
            </a:r>
            <a:r>
              <a:rPr lang="en-US" altLang="zh-CN" dirty="0"/>
              <a:t>  </a:t>
            </a:r>
            <a:r>
              <a:rPr lang="en-US" dirty="0"/>
              <a:t>Self-Introduction</a:t>
            </a:r>
          </a:p>
        </p:txBody>
      </p:sp>
      <p:sp>
        <p:nvSpPr>
          <p:cNvPr id="3" name="Content Placeholder 2">
            <a:extLst>
              <a:ext uri="{FF2B5EF4-FFF2-40B4-BE49-F238E27FC236}">
                <a16:creationId xmlns:a16="http://schemas.microsoft.com/office/drawing/2014/main" id="{4CC27385-1541-4BAD-9506-67CA071BDD0E}"/>
              </a:ext>
            </a:extLst>
          </p:cNvPr>
          <p:cNvSpPr>
            <a:spLocks noGrp="1"/>
          </p:cNvSpPr>
          <p:nvPr>
            <p:ph idx="1"/>
          </p:nvPr>
        </p:nvSpPr>
        <p:spPr>
          <a:xfrm>
            <a:off x="838200" y="3136392"/>
            <a:ext cx="10515600" cy="630354"/>
          </a:xfrm>
        </p:spPr>
        <p:txBody>
          <a:bodyPr/>
          <a:lstStyle/>
          <a:p>
            <a:pPr marL="0" indent="0">
              <a:buNone/>
            </a:pPr>
            <a:r>
              <a:rPr lang="en-US" sz="1400" dirty="0"/>
              <a:t>I first started learning Chinese Wushu Kung Fu history, philosophy and medicine when I was a young teenager in about 1972. I very much love China, and appreciate that I have been allowed to live and work here in China for 11 years. </a:t>
            </a:r>
            <a:r>
              <a:rPr lang="en-US" sz="1400" dirty="0">
                <a:solidFill>
                  <a:srgbClr val="FF0000"/>
                </a:solidFill>
              </a:rPr>
              <a:t>(See Attachments 2 a &amp; b Passport Scans)</a:t>
            </a:r>
          </a:p>
        </p:txBody>
      </p:sp>
      <p:sp>
        <p:nvSpPr>
          <p:cNvPr id="4" name="Slide Number Placeholder 3">
            <a:extLst>
              <a:ext uri="{FF2B5EF4-FFF2-40B4-BE49-F238E27FC236}">
                <a16:creationId xmlns:a16="http://schemas.microsoft.com/office/drawing/2014/main" id="{0B1AF8B9-F2FC-470B-8943-44FDE39E4F2F}"/>
              </a:ext>
            </a:extLst>
          </p:cNvPr>
          <p:cNvSpPr>
            <a:spLocks noGrp="1"/>
          </p:cNvSpPr>
          <p:nvPr>
            <p:ph type="sldNum" sz="quarter" idx="12"/>
          </p:nvPr>
        </p:nvSpPr>
        <p:spPr/>
        <p:txBody>
          <a:bodyPr/>
          <a:lstStyle/>
          <a:p>
            <a:fld id="{C2F2C5E4-C367-4F50-B525-57F17A5873F9}" type="slidenum">
              <a:rPr lang="en-US" smtClean="0"/>
              <a:t>13</a:t>
            </a:fld>
            <a:endParaRPr lang="en-US"/>
          </a:p>
        </p:txBody>
      </p:sp>
      <p:sp>
        <p:nvSpPr>
          <p:cNvPr id="5" name="TextBox 4">
            <a:extLst>
              <a:ext uri="{FF2B5EF4-FFF2-40B4-BE49-F238E27FC236}">
                <a16:creationId xmlns:a16="http://schemas.microsoft.com/office/drawing/2014/main" id="{688BF56B-DB01-42C4-880A-029DE1952704}"/>
              </a:ext>
            </a:extLst>
          </p:cNvPr>
          <p:cNvSpPr txBox="1"/>
          <p:nvPr/>
        </p:nvSpPr>
        <p:spPr>
          <a:xfrm>
            <a:off x="838200" y="1481328"/>
            <a:ext cx="10515600" cy="1609928"/>
          </a:xfrm>
          <a:prstGeom prst="rect">
            <a:avLst/>
          </a:prstGeom>
          <a:noFill/>
        </p:spPr>
        <p:txBody>
          <a:bodyPr wrap="square" rtlCol="0">
            <a:spAutoFit/>
          </a:bodyPr>
          <a:lstStyle/>
          <a:p>
            <a:pPr>
              <a:lnSpc>
                <a:spcPct val="120000"/>
              </a:lnSpc>
            </a:pPr>
            <a:r>
              <a:rPr lang="zh-CN" altLang="en-US" sz="2800" dirty="0"/>
              <a:t>大约在</a:t>
            </a:r>
            <a:r>
              <a:rPr lang="en-US" altLang="zh-CN" sz="2800" dirty="0"/>
              <a:t>1972</a:t>
            </a:r>
            <a:r>
              <a:rPr lang="zh-CN" altLang="en-US" sz="2800" dirty="0"/>
              <a:t>年，我还是个少年时，我就开始学习功夫以及有关中国历史，哲学和医学的知识。我非常热爱中国，并非常感谢我被允许在中国生活和工作</a:t>
            </a:r>
            <a:r>
              <a:rPr lang="en-US" altLang="zh-CN" sz="2800" dirty="0"/>
              <a:t>11</a:t>
            </a:r>
            <a:r>
              <a:rPr lang="zh-CN" altLang="en-US" sz="2800" dirty="0"/>
              <a:t>年。 （请参阅附件护照扫描）</a:t>
            </a:r>
            <a:endParaRPr lang="en-US" sz="2800" dirty="0"/>
          </a:p>
        </p:txBody>
      </p:sp>
      <p:sp>
        <p:nvSpPr>
          <p:cNvPr id="6" name="TextBox 5">
            <a:extLst>
              <a:ext uri="{FF2B5EF4-FFF2-40B4-BE49-F238E27FC236}">
                <a16:creationId xmlns:a16="http://schemas.microsoft.com/office/drawing/2014/main" id="{AE912D8F-AA66-4A29-A4EA-53F3F19ED1D4}"/>
              </a:ext>
            </a:extLst>
          </p:cNvPr>
          <p:cNvSpPr txBox="1"/>
          <p:nvPr/>
        </p:nvSpPr>
        <p:spPr>
          <a:xfrm>
            <a:off x="920496" y="5620605"/>
            <a:ext cx="10351008" cy="738664"/>
          </a:xfrm>
          <a:prstGeom prst="rect">
            <a:avLst/>
          </a:prstGeom>
          <a:noFill/>
        </p:spPr>
        <p:txBody>
          <a:bodyPr wrap="square" rtlCol="0">
            <a:spAutoFit/>
          </a:bodyPr>
          <a:lstStyle/>
          <a:p>
            <a:r>
              <a:rPr lang="en-US" sz="1400" dirty="0"/>
              <a:t>In addition to my teaching job during the past 11 years I have also become the world’s single most prolific published writer about Chinese Wushu-Kung Fu, and have published extensively about my Silk Road travels in support of the One Belt, One Road Plan. My very positive promotion of Chinese Wushu Kung Fu and the Silk Roads however has not gone unnoticed in Langley Virginia. </a:t>
            </a:r>
          </a:p>
        </p:txBody>
      </p:sp>
      <p:sp>
        <p:nvSpPr>
          <p:cNvPr id="7" name="TextBox 6">
            <a:extLst>
              <a:ext uri="{FF2B5EF4-FFF2-40B4-BE49-F238E27FC236}">
                <a16:creationId xmlns:a16="http://schemas.microsoft.com/office/drawing/2014/main" id="{FE14906D-8FF3-4343-9F0E-884801418A95}"/>
              </a:ext>
            </a:extLst>
          </p:cNvPr>
          <p:cNvSpPr txBox="1"/>
          <p:nvPr/>
        </p:nvSpPr>
        <p:spPr>
          <a:xfrm>
            <a:off x="914400" y="3721610"/>
            <a:ext cx="10515600" cy="1877437"/>
          </a:xfrm>
          <a:prstGeom prst="rect">
            <a:avLst/>
          </a:prstGeom>
          <a:noFill/>
        </p:spPr>
        <p:txBody>
          <a:bodyPr wrap="square" rtlCol="0">
            <a:spAutoFit/>
          </a:bodyPr>
          <a:lstStyle/>
          <a:p>
            <a:r>
              <a:rPr lang="zh-CN" altLang="en-US" sz="2900" dirty="0"/>
              <a:t>除了过去</a:t>
            </a:r>
            <a:r>
              <a:rPr lang="en-US" altLang="zh-CN" sz="2900" dirty="0"/>
              <a:t>11</a:t>
            </a:r>
            <a:r>
              <a:rPr lang="zh-CN" altLang="en-US" sz="2900" dirty="0"/>
              <a:t>年的教学工作外，我还成为世界上有关中国武术功夫的出版最多的作家，并且广泛出版了有关“一带一路”计划的丝绸之路之旅。 我对中国武术功夫和丝绸之路的非常积极的宣传在弗吉尼亚州兰里引起了人们的关注。</a:t>
            </a:r>
            <a:endParaRPr lang="en-US" sz="2900" dirty="0"/>
          </a:p>
        </p:txBody>
      </p:sp>
      <p:pic>
        <p:nvPicPr>
          <p:cNvPr id="1026" name="Picture 2">
            <a:extLst>
              <a:ext uri="{FF2B5EF4-FFF2-40B4-BE49-F238E27FC236}">
                <a16:creationId xmlns:a16="http://schemas.microsoft.com/office/drawing/2014/main" id="{1B529066-4B9D-48FB-8CB7-3275258AE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5525" y="365125"/>
            <a:ext cx="1438275" cy="96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726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1C301-054A-4134-9F44-477E4D9659DD}"/>
              </a:ext>
            </a:extLst>
          </p:cNvPr>
          <p:cNvSpPr>
            <a:spLocks noGrp="1"/>
          </p:cNvSpPr>
          <p:nvPr>
            <p:ph type="title"/>
          </p:nvPr>
        </p:nvSpPr>
        <p:spPr>
          <a:xfrm>
            <a:off x="838200" y="89404"/>
            <a:ext cx="10515600" cy="859376"/>
          </a:xfrm>
        </p:spPr>
        <p:txBody>
          <a:bodyPr/>
          <a:lstStyle/>
          <a:p>
            <a:r>
              <a:rPr lang="zh-CN" dirty="0"/>
              <a:t>自我介绍</a:t>
            </a:r>
            <a:r>
              <a:rPr lang="en-US" altLang="zh-CN" dirty="0"/>
              <a:t>  </a:t>
            </a:r>
            <a:r>
              <a:rPr lang="en-US" dirty="0"/>
              <a:t>Self-Introduction</a:t>
            </a:r>
          </a:p>
        </p:txBody>
      </p:sp>
      <p:sp>
        <p:nvSpPr>
          <p:cNvPr id="3" name="Content Placeholder 2">
            <a:extLst>
              <a:ext uri="{FF2B5EF4-FFF2-40B4-BE49-F238E27FC236}">
                <a16:creationId xmlns:a16="http://schemas.microsoft.com/office/drawing/2014/main" id="{4BDA0B99-0934-49C8-9B66-AFC26ABA9E5B}"/>
              </a:ext>
            </a:extLst>
          </p:cNvPr>
          <p:cNvSpPr>
            <a:spLocks noGrp="1"/>
          </p:cNvSpPr>
          <p:nvPr>
            <p:ph idx="1"/>
          </p:nvPr>
        </p:nvSpPr>
        <p:spPr>
          <a:xfrm>
            <a:off x="474428" y="4990646"/>
            <a:ext cx="11243144" cy="1524453"/>
          </a:xfrm>
        </p:spPr>
        <p:txBody>
          <a:bodyPr>
            <a:noAutofit/>
          </a:bodyPr>
          <a:lstStyle/>
          <a:p>
            <a:pPr marL="0" indent="0">
              <a:buNone/>
            </a:pPr>
            <a:r>
              <a:rPr lang="en-US" sz="1300" dirty="0"/>
              <a:t>The questions asked in this PPT really are </a:t>
            </a:r>
            <a:r>
              <a:rPr lang="en-US" sz="1300" b="1" dirty="0">
                <a:solidFill>
                  <a:srgbClr val="FF0000"/>
                </a:solidFill>
              </a:rPr>
              <a:t>1)</a:t>
            </a:r>
            <a:r>
              <a:rPr lang="en-US" sz="1300" dirty="0"/>
              <a:t> Will Chinese authorities allow me to be tortured and killed by subordinates of the CIA, as punishment for being a Muslim (for the past 32 years) and promoting Chinese arts, history, culture and language during my 11 years here in China? The sad fact is I, and my friend M.H., are being physically and psychologically tortured now here in Beijing. I am also being forced to return to the USA where I will definitely be tortured in a more extreme manner, and then killed. </a:t>
            </a:r>
            <a:r>
              <a:rPr lang="en-US" sz="1300" b="1" dirty="0">
                <a:solidFill>
                  <a:srgbClr val="FF0000"/>
                </a:solidFill>
              </a:rPr>
              <a:t>2) </a:t>
            </a:r>
            <a:r>
              <a:rPr lang="en-US" sz="1300" dirty="0"/>
              <a:t>Is this official Chinese policy, or the byproduct of corruption in the Chinese Ministry of State Security and other ministries? I have been an unwilling participant in the “Great Game” for far too long. </a:t>
            </a:r>
            <a:r>
              <a:rPr lang="en-US" sz="1300" b="1" dirty="0">
                <a:solidFill>
                  <a:srgbClr val="FF0000"/>
                </a:solidFill>
              </a:rPr>
              <a:t>3)</a:t>
            </a:r>
            <a:r>
              <a:rPr lang="en-US" sz="1300" dirty="0"/>
              <a:t> Are your Chinese (corrupt) “intelligence” amateurs going to finally put an end to me? </a:t>
            </a:r>
            <a:r>
              <a:rPr lang="en-US" sz="1300" b="1" dirty="0">
                <a:solidFill>
                  <a:srgbClr val="FF0000"/>
                </a:solidFill>
              </a:rPr>
              <a:t>4) </a:t>
            </a:r>
            <a:r>
              <a:rPr lang="en-US" sz="1300" dirty="0"/>
              <a:t>And what about Chinese citizen M.H.? </a:t>
            </a:r>
            <a:r>
              <a:rPr lang="en-US" sz="1300" b="1" dirty="0">
                <a:solidFill>
                  <a:srgbClr val="FF0000"/>
                </a:solidFill>
              </a:rPr>
              <a:t>5) </a:t>
            </a:r>
            <a:r>
              <a:rPr lang="en-US" sz="1300" dirty="0"/>
              <a:t>Will you permit her to be tortured as well by the corruption in your Ministry of State Security? (Obviously the answer is yes as her daily life is hell now.) </a:t>
            </a:r>
            <a:r>
              <a:rPr lang="en-US" sz="1300" b="1" dirty="0">
                <a:solidFill>
                  <a:srgbClr val="FF0000"/>
                </a:solidFill>
              </a:rPr>
              <a:t>6) </a:t>
            </a:r>
            <a:r>
              <a:rPr lang="en-US" sz="1300" dirty="0"/>
              <a:t>Is that legal according to Chinese law? Obviously not, but it’s happening anyways thanks to police corruption. </a:t>
            </a:r>
          </a:p>
        </p:txBody>
      </p:sp>
      <p:sp>
        <p:nvSpPr>
          <p:cNvPr id="4" name="Slide Number Placeholder 3">
            <a:extLst>
              <a:ext uri="{FF2B5EF4-FFF2-40B4-BE49-F238E27FC236}">
                <a16:creationId xmlns:a16="http://schemas.microsoft.com/office/drawing/2014/main" id="{8387285C-4675-4173-AD88-3E2A904B1E39}"/>
              </a:ext>
            </a:extLst>
          </p:cNvPr>
          <p:cNvSpPr>
            <a:spLocks noGrp="1"/>
          </p:cNvSpPr>
          <p:nvPr>
            <p:ph type="sldNum" sz="quarter" idx="12"/>
          </p:nvPr>
        </p:nvSpPr>
        <p:spPr/>
        <p:txBody>
          <a:bodyPr/>
          <a:lstStyle/>
          <a:p>
            <a:fld id="{C2F2C5E4-C367-4F50-B525-57F17A5873F9}" type="slidenum">
              <a:rPr lang="en-US" smtClean="0"/>
              <a:t>14</a:t>
            </a:fld>
            <a:endParaRPr lang="en-US"/>
          </a:p>
        </p:txBody>
      </p:sp>
      <p:sp>
        <p:nvSpPr>
          <p:cNvPr id="5" name="TextBox 4">
            <a:extLst>
              <a:ext uri="{FF2B5EF4-FFF2-40B4-BE49-F238E27FC236}">
                <a16:creationId xmlns:a16="http://schemas.microsoft.com/office/drawing/2014/main" id="{48D5C673-79C9-4785-A659-9E3D30783728}"/>
              </a:ext>
            </a:extLst>
          </p:cNvPr>
          <p:cNvSpPr txBox="1"/>
          <p:nvPr/>
        </p:nvSpPr>
        <p:spPr>
          <a:xfrm>
            <a:off x="474428" y="815719"/>
            <a:ext cx="11243144" cy="4018601"/>
          </a:xfrm>
          <a:prstGeom prst="rect">
            <a:avLst/>
          </a:prstGeom>
          <a:noFill/>
        </p:spPr>
        <p:txBody>
          <a:bodyPr wrap="square" rtlCol="0">
            <a:spAutoFit/>
          </a:bodyPr>
          <a:lstStyle/>
          <a:p>
            <a:pPr>
              <a:lnSpc>
                <a:spcPct val="130000"/>
              </a:lnSpc>
            </a:pPr>
            <a:r>
              <a:rPr lang="zh-CN" sz="2200" dirty="0"/>
              <a:t>在此PPT中提出的问题很简单：</a:t>
            </a:r>
            <a:br>
              <a:rPr lang="zh-CN" sz="2200" dirty="0"/>
            </a:br>
            <a:r>
              <a:rPr lang="zh-CN" sz="2200" dirty="0"/>
              <a:t>1）中国当局是否允许我受中情局下属的酷刑和杀害，作为对我（过去32年）作为穆斯林并在我在中国的11年中宣传中国艺术，历史，文化和语言的惩罚？可悲的事实是，我和我的朋友苗慧现在在北京在身心上遭受酷刑。我会被迫返回美国吗？在那儿，我肯定会受到更极端的折磨，然后被杀害。2）这是中国的官方政策，还是中国国家安全部和其他部委腐败的副产品？长期以来，我一直不愿意参加“伟大的游戏”。 3）您的中国（腐败）“情报”爱好者会不会最终终结我？4）那中国公民苗慧呢？ 5）您是否也允许她在您国家安全部的腐败中遭受酷刑？ （显然，因为她的日常生活现在是地狱，所以答案是肯定的。）6）根据中国法律，这合法吗？显然不是，但是由于警察的腐败，反正一直在发生。</a:t>
            </a:r>
            <a:endParaRPr lang="en-US" sz="2200" dirty="0"/>
          </a:p>
        </p:txBody>
      </p:sp>
      <p:pic>
        <p:nvPicPr>
          <p:cNvPr id="9" name="Picture 8">
            <a:extLst>
              <a:ext uri="{FF2B5EF4-FFF2-40B4-BE49-F238E27FC236}">
                <a16:creationId xmlns:a16="http://schemas.microsoft.com/office/drawing/2014/main" id="{F6E467E0-4181-4157-91CD-C703C0158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9481" y="201845"/>
            <a:ext cx="1773936" cy="1185938"/>
          </a:xfrm>
          <a:prstGeom prst="rect">
            <a:avLst/>
          </a:prstGeom>
        </p:spPr>
      </p:pic>
    </p:spTree>
    <p:extLst>
      <p:ext uri="{BB962C8B-B14F-4D97-AF65-F5344CB8AC3E}">
        <p14:creationId xmlns:p14="http://schemas.microsoft.com/office/powerpoint/2010/main" val="3888545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46AA93E-529B-48A1-9F53-D5E8D3E4F096}"/>
              </a:ext>
            </a:extLst>
          </p:cNvPr>
          <p:cNvSpPr>
            <a:spLocks noGrp="1"/>
          </p:cNvSpPr>
          <p:nvPr>
            <p:ph type="subTitle" idx="1"/>
          </p:nvPr>
        </p:nvSpPr>
        <p:spPr>
          <a:xfrm>
            <a:off x="1047367" y="2093655"/>
            <a:ext cx="9629775" cy="742921"/>
          </a:xfrm>
        </p:spPr>
        <p:txBody>
          <a:bodyPr>
            <a:noAutofit/>
          </a:bodyPr>
          <a:lstStyle/>
          <a:p>
            <a:pPr algn="l"/>
            <a:r>
              <a:rPr lang="en-US" sz="1500" dirty="0"/>
              <a:t>In this PPT, evidence is presented indicating </a:t>
            </a:r>
            <a:r>
              <a:rPr lang="en-US" sz="1600" dirty="0"/>
              <a:t>State Security officer </a:t>
            </a:r>
            <a:r>
              <a:rPr lang="en-US" sz="1500" dirty="0"/>
              <a:t>“Michael” has repeatedly engaged in criminal activity directed at myself Gregory Christopher Brundage and friend Chinese citizen M.H..</a:t>
            </a:r>
          </a:p>
        </p:txBody>
      </p:sp>
      <p:sp>
        <p:nvSpPr>
          <p:cNvPr id="4" name="TextBox 3">
            <a:extLst>
              <a:ext uri="{FF2B5EF4-FFF2-40B4-BE49-F238E27FC236}">
                <a16:creationId xmlns:a16="http://schemas.microsoft.com/office/drawing/2014/main" id="{13C977C5-0140-4DF5-8509-56CBFF129DC2}"/>
              </a:ext>
            </a:extLst>
          </p:cNvPr>
          <p:cNvSpPr txBox="1"/>
          <p:nvPr/>
        </p:nvSpPr>
        <p:spPr>
          <a:xfrm>
            <a:off x="3116961" y="4589258"/>
            <a:ext cx="235962" cy="369332"/>
          </a:xfrm>
          <a:prstGeom prst="rect">
            <a:avLst/>
          </a:prstGeom>
          <a:noFill/>
        </p:spPr>
        <p:txBody>
          <a:bodyPr wrap="none" rtlCol="0">
            <a:spAutoFit/>
          </a:bodyPr>
          <a:lstStyle/>
          <a:p>
            <a:r>
              <a:rPr lang="en-US" sz="1800" dirty="0">
                <a:effectLst/>
                <a:latin typeface="Calibri" panose="020F0502020204030204" pitchFamily="34" charset="0"/>
                <a:ea typeface="等线" panose="02010600030101010101" pitchFamily="2" charset="-122"/>
                <a:cs typeface="Times New Roman" panose="02020603050405020304" pitchFamily="18" charset="0"/>
              </a:rPr>
              <a:t>'</a:t>
            </a:r>
            <a:endParaRPr lang="en-US" dirty="0"/>
          </a:p>
        </p:txBody>
      </p:sp>
      <p:sp>
        <p:nvSpPr>
          <p:cNvPr id="9" name="TextBox 8">
            <a:extLst>
              <a:ext uri="{FF2B5EF4-FFF2-40B4-BE49-F238E27FC236}">
                <a16:creationId xmlns:a16="http://schemas.microsoft.com/office/drawing/2014/main" id="{89AE9A4D-48A7-4231-9B39-B695A7121986}"/>
              </a:ext>
            </a:extLst>
          </p:cNvPr>
          <p:cNvSpPr txBox="1"/>
          <p:nvPr/>
        </p:nvSpPr>
        <p:spPr>
          <a:xfrm>
            <a:off x="798907" y="5372584"/>
            <a:ext cx="10554893" cy="1246495"/>
          </a:xfrm>
          <a:prstGeom prst="rect">
            <a:avLst/>
          </a:prstGeom>
          <a:noFill/>
        </p:spPr>
        <p:txBody>
          <a:bodyPr wrap="square" rtlCol="0">
            <a:spAutoFit/>
          </a:bodyPr>
          <a:lstStyle/>
          <a:p>
            <a:pPr marL="342900" indent="-342900">
              <a:buAutoNum type="arabicParenR"/>
            </a:pPr>
            <a:r>
              <a:rPr lang="en-US" sz="1500" dirty="0"/>
              <a:t>Proof “Michael” has knowingly committed numerous criminal offenses. </a:t>
            </a:r>
          </a:p>
          <a:p>
            <a:pPr marL="342900" indent="-342900">
              <a:buAutoNum type="arabicParenR"/>
            </a:pPr>
            <a:r>
              <a:rPr lang="en-US" sz="1500" dirty="0"/>
              <a:t>The weight of evidence strongly indicates Michael acted as a foreign agent. </a:t>
            </a:r>
          </a:p>
          <a:p>
            <a:pPr marL="342900" indent="-342900">
              <a:buAutoNum type="arabicParenR"/>
            </a:pPr>
            <a:r>
              <a:rPr lang="en-US" sz="1500" dirty="0"/>
              <a:t>Evidence also strongly suggests “Michael” is an anti-Muslim bigot that does not “approve” of my relationship with Ms. M.H.. He has used state resources to pursue a personal agenda based on hatred and prejudice while knowingly allowing himself to be used as an agent of a foreign power hostile to China.</a:t>
            </a:r>
          </a:p>
        </p:txBody>
      </p:sp>
      <p:sp>
        <p:nvSpPr>
          <p:cNvPr id="5" name="Slide Number Placeholder 4">
            <a:extLst>
              <a:ext uri="{FF2B5EF4-FFF2-40B4-BE49-F238E27FC236}">
                <a16:creationId xmlns:a16="http://schemas.microsoft.com/office/drawing/2014/main" id="{F2ED2870-FBBA-4B23-905C-2F3179499E5D}"/>
              </a:ext>
            </a:extLst>
          </p:cNvPr>
          <p:cNvSpPr>
            <a:spLocks noGrp="1"/>
          </p:cNvSpPr>
          <p:nvPr>
            <p:ph type="sldNum" sz="quarter" idx="12"/>
          </p:nvPr>
        </p:nvSpPr>
        <p:spPr/>
        <p:txBody>
          <a:bodyPr/>
          <a:lstStyle/>
          <a:p>
            <a:fld id="{C2F2C5E4-C367-4F50-B525-57F17A5873F9}" type="slidenum">
              <a:rPr lang="en-US" smtClean="0"/>
              <a:t>15</a:t>
            </a:fld>
            <a:endParaRPr lang="en-US"/>
          </a:p>
        </p:txBody>
      </p:sp>
      <p:sp>
        <p:nvSpPr>
          <p:cNvPr id="10" name="TextBox 9">
            <a:extLst>
              <a:ext uri="{FF2B5EF4-FFF2-40B4-BE49-F238E27FC236}">
                <a16:creationId xmlns:a16="http://schemas.microsoft.com/office/drawing/2014/main" id="{89942ABF-F624-4D3A-8ED7-A113D1A5ECDB}"/>
              </a:ext>
            </a:extLst>
          </p:cNvPr>
          <p:cNvSpPr txBox="1"/>
          <p:nvPr/>
        </p:nvSpPr>
        <p:spPr>
          <a:xfrm>
            <a:off x="1047367" y="1157996"/>
            <a:ext cx="9925050" cy="861774"/>
          </a:xfrm>
          <a:prstGeom prst="rect">
            <a:avLst/>
          </a:prstGeom>
          <a:noFill/>
        </p:spPr>
        <p:txBody>
          <a:bodyPr wrap="square" rtlCol="0">
            <a:spAutoFit/>
          </a:bodyPr>
          <a:lstStyle/>
          <a:p>
            <a:r>
              <a:rPr lang="zh-CN" altLang="en-US" sz="2500" dirty="0"/>
              <a:t>在这个</a:t>
            </a:r>
            <a:r>
              <a:rPr lang="en-US" altLang="zh-CN" sz="2500" dirty="0"/>
              <a:t>PPT</a:t>
            </a:r>
            <a:r>
              <a:rPr lang="zh-CN" altLang="en-US" sz="2500" dirty="0"/>
              <a:t>中，有证据表明国家安全官员“迈克尔”曾多次从事针对我本人格雷戈里</a:t>
            </a:r>
            <a:r>
              <a:rPr lang="en-US" altLang="zh-CN" sz="2500" dirty="0"/>
              <a:t>·</a:t>
            </a:r>
            <a:r>
              <a:rPr lang="zh-CN" altLang="en-US" sz="2500" dirty="0"/>
              <a:t>克里斯托弗</a:t>
            </a:r>
            <a:r>
              <a:rPr lang="en-US" altLang="zh-CN" sz="2500" dirty="0"/>
              <a:t>·</a:t>
            </a:r>
            <a:r>
              <a:rPr lang="zh-CN" altLang="en-US" sz="2500" dirty="0"/>
              <a:t>布伦达格和我的朋友中国公民苗辉的犯罪活动。</a:t>
            </a:r>
            <a:endParaRPr lang="en-US" sz="2500" dirty="0"/>
          </a:p>
        </p:txBody>
      </p:sp>
      <p:sp>
        <p:nvSpPr>
          <p:cNvPr id="11" name="TextBox 10">
            <a:extLst>
              <a:ext uri="{FF2B5EF4-FFF2-40B4-BE49-F238E27FC236}">
                <a16:creationId xmlns:a16="http://schemas.microsoft.com/office/drawing/2014/main" id="{7FA6B181-E58D-4EBF-B54B-ECDC1775AD06}"/>
              </a:ext>
            </a:extLst>
          </p:cNvPr>
          <p:cNvSpPr txBox="1"/>
          <p:nvPr/>
        </p:nvSpPr>
        <p:spPr>
          <a:xfrm>
            <a:off x="1092301" y="2623310"/>
            <a:ext cx="8742045" cy="2646878"/>
          </a:xfrm>
          <a:prstGeom prst="rect">
            <a:avLst/>
          </a:prstGeom>
          <a:noFill/>
        </p:spPr>
        <p:txBody>
          <a:bodyPr wrap="square" rtlCol="0">
            <a:spAutoFit/>
          </a:bodyPr>
          <a:lstStyle/>
          <a:p>
            <a:r>
              <a:rPr lang="zh-CN" sz="2800" dirty="0"/>
              <a:t>一</a:t>
            </a:r>
            <a:r>
              <a:rPr lang="en-US" altLang="zh-CN" sz="2800" dirty="0"/>
              <a:t> </a:t>
            </a:r>
            <a:r>
              <a:rPr lang="zh-CN" altLang="en-US" sz="2600" dirty="0"/>
              <a:t>证明</a:t>
            </a:r>
            <a:r>
              <a:rPr lang="en-US" altLang="zh-CN" sz="2600" dirty="0"/>
              <a:t>”Michael”</a:t>
            </a:r>
            <a:r>
              <a:rPr lang="zh-CN" altLang="en-US" sz="2600" dirty="0"/>
              <a:t>故意犯了许多刑事罪行。</a:t>
            </a:r>
          </a:p>
          <a:p>
            <a:r>
              <a:rPr lang="zh-CN" sz="2800" dirty="0"/>
              <a:t>二</a:t>
            </a:r>
            <a:r>
              <a:rPr lang="en-US" altLang="zh-CN" sz="2800" dirty="0"/>
              <a:t> </a:t>
            </a:r>
            <a:r>
              <a:rPr lang="zh-CN" altLang="en-US" sz="2600" dirty="0"/>
              <a:t>有力的证据有力地证明了迈克尔担任过外国代理人。</a:t>
            </a:r>
          </a:p>
          <a:p>
            <a:r>
              <a:rPr lang="zh-CN" sz="2800" dirty="0"/>
              <a:t>三</a:t>
            </a:r>
            <a:r>
              <a:rPr lang="en-US" altLang="zh-CN" sz="2800" dirty="0"/>
              <a:t> </a:t>
            </a:r>
            <a:r>
              <a:rPr lang="zh-CN" altLang="en-US" sz="2600" dirty="0"/>
              <a:t>有证据表明，“迈克尔”是反穆斯林的偏执者，不“赞成”我与苗慧女士的关系。 他利用国家资源追求基于仇恨和偏见的个人议程，同时明知允许自己被用作敌对外国势力的代理人</a:t>
            </a:r>
            <a:r>
              <a:rPr lang="zh-CN" altLang="en-US" sz="3000" dirty="0"/>
              <a:t>。</a:t>
            </a:r>
            <a:endParaRPr lang="en-US" sz="3000" dirty="0"/>
          </a:p>
        </p:txBody>
      </p:sp>
      <p:sp>
        <p:nvSpPr>
          <p:cNvPr id="2" name="TextBox 1">
            <a:extLst>
              <a:ext uri="{FF2B5EF4-FFF2-40B4-BE49-F238E27FC236}">
                <a16:creationId xmlns:a16="http://schemas.microsoft.com/office/drawing/2014/main" id="{3B410987-1673-4F80-94BD-37A8CD0823BD}"/>
              </a:ext>
            </a:extLst>
          </p:cNvPr>
          <p:cNvSpPr txBox="1"/>
          <p:nvPr/>
        </p:nvSpPr>
        <p:spPr>
          <a:xfrm>
            <a:off x="1428750" y="545502"/>
            <a:ext cx="4667250" cy="538609"/>
          </a:xfrm>
          <a:prstGeom prst="rect">
            <a:avLst/>
          </a:prstGeom>
          <a:noFill/>
        </p:spPr>
        <p:txBody>
          <a:bodyPr wrap="square" rtlCol="0">
            <a:spAutoFit/>
          </a:bodyPr>
          <a:lstStyle/>
          <a:p>
            <a:r>
              <a:rPr lang="zh-CN" sz="2900" dirty="0"/>
              <a:t>自我介绍</a:t>
            </a:r>
            <a:r>
              <a:rPr lang="en-US" altLang="zh-CN" sz="2900" dirty="0"/>
              <a:t>  </a:t>
            </a:r>
            <a:r>
              <a:rPr lang="en-US" sz="2900" dirty="0"/>
              <a:t>Self-Introduction</a:t>
            </a:r>
          </a:p>
        </p:txBody>
      </p:sp>
      <p:pic>
        <p:nvPicPr>
          <p:cNvPr id="7" name="Picture 6">
            <a:extLst>
              <a:ext uri="{FF2B5EF4-FFF2-40B4-BE49-F238E27FC236}">
                <a16:creationId xmlns:a16="http://schemas.microsoft.com/office/drawing/2014/main" id="{695D8010-1D28-48B0-934E-684FF45B3D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4346" y="2666832"/>
            <a:ext cx="1685592" cy="1524335"/>
          </a:xfrm>
          <a:prstGeom prst="rect">
            <a:avLst/>
          </a:prstGeom>
        </p:spPr>
      </p:pic>
      <p:sp>
        <p:nvSpPr>
          <p:cNvPr id="8" name="TextBox 7">
            <a:extLst>
              <a:ext uri="{FF2B5EF4-FFF2-40B4-BE49-F238E27FC236}">
                <a16:creationId xmlns:a16="http://schemas.microsoft.com/office/drawing/2014/main" id="{E7DCF4EB-BF56-41DE-9C7C-56CA66F1F043}"/>
              </a:ext>
            </a:extLst>
          </p:cNvPr>
          <p:cNvSpPr txBox="1"/>
          <p:nvPr/>
        </p:nvSpPr>
        <p:spPr>
          <a:xfrm>
            <a:off x="9834346" y="4279392"/>
            <a:ext cx="1685592" cy="923330"/>
          </a:xfrm>
          <a:prstGeom prst="rect">
            <a:avLst/>
          </a:prstGeom>
          <a:noFill/>
        </p:spPr>
        <p:txBody>
          <a:bodyPr wrap="square" rtlCol="0">
            <a:spAutoFit/>
          </a:bodyPr>
          <a:lstStyle/>
          <a:p>
            <a:pPr algn="ctr"/>
            <a:r>
              <a:rPr lang="zh-CN" altLang="en-US" b="1" dirty="0"/>
              <a:t>仇恨是一种比</a:t>
            </a:r>
            <a:r>
              <a:rPr lang="en-US" b="1" dirty="0"/>
              <a:t>COVID-19</a:t>
            </a:r>
            <a:r>
              <a:rPr lang="zh-CN" altLang="en-US" b="1" dirty="0"/>
              <a:t>更严重的融合病毒</a:t>
            </a:r>
            <a:endParaRPr lang="en-US" b="1" dirty="0"/>
          </a:p>
        </p:txBody>
      </p:sp>
    </p:spTree>
    <p:extLst>
      <p:ext uri="{BB962C8B-B14F-4D97-AF65-F5344CB8AC3E}">
        <p14:creationId xmlns:p14="http://schemas.microsoft.com/office/powerpoint/2010/main" val="167813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0844-81F9-4144-9448-2A24C724CE6C}"/>
              </a:ext>
            </a:extLst>
          </p:cNvPr>
          <p:cNvSpPr>
            <a:spLocks noGrp="1"/>
          </p:cNvSpPr>
          <p:nvPr>
            <p:ph type="title"/>
          </p:nvPr>
        </p:nvSpPr>
        <p:spPr>
          <a:xfrm>
            <a:off x="596348" y="145429"/>
            <a:ext cx="11195436" cy="981186"/>
          </a:xfrm>
        </p:spPr>
        <p:txBody>
          <a:bodyPr>
            <a:normAutofit/>
          </a:bodyPr>
          <a:lstStyle/>
          <a:p>
            <a:pPr algn="ctr"/>
            <a:r>
              <a:rPr lang="zh-CN" altLang="en-US" b="1" dirty="0"/>
              <a:t>北京汇佳私立学校的背景一：“仇恨会议”</a:t>
            </a:r>
            <a:br>
              <a:rPr lang="en-US" altLang="zh-CN" dirty="0"/>
            </a:br>
            <a:r>
              <a:rPr lang="en-US" sz="1300" dirty="0"/>
              <a:t>Background on Beijing Huijia Private School 1: “Hate Sessions”</a:t>
            </a:r>
          </a:p>
        </p:txBody>
      </p:sp>
      <p:sp>
        <p:nvSpPr>
          <p:cNvPr id="3" name="Content Placeholder 2">
            <a:extLst>
              <a:ext uri="{FF2B5EF4-FFF2-40B4-BE49-F238E27FC236}">
                <a16:creationId xmlns:a16="http://schemas.microsoft.com/office/drawing/2014/main" id="{9E4305E9-6AE5-4E83-9BD7-F38479DE1970}"/>
              </a:ext>
            </a:extLst>
          </p:cNvPr>
          <p:cNvSpPr>
            <a:spLocks noGrp="1"/>
          </p:cNvSpPr>
          <p:nvPr>
            <p:ph idx="1"/>
          </p:nvPr>
        </p:nvSpPr>
        <p:spPr>
          <a:xfrm>
            <a:off x="671223" y="5149270"/>
            <a:ext cx="10515600" cy="981185"/>
          </a:xfrm>
        </p:spPr>
        <p:txBody>
          <a:bodyPr>
            <a:normAutofit fontScale="92500" lnSpcReduction="20000"/>
          </a:bodyPr>
          <a:lstStyle/>
          <a:p>
            <a:pPr marL="0" indent="0">
              <a:buNone/>
            </a:pPr>
            <a:r>
              <a:rPr lang="en-US" sz="1200" dirty="0"/>
              <a:t>November 10th 2017 Friday Meeting – All teachers and students and teachers at Beijing Huijia Private School were required to attend. Parents were also invited. This meeting centered around a video titled: “Most Likely to Succeed,” exposing teachers, parents and students to outrageous racist, anti-Muslim and anti-Pakistani stereotypes and prejudice. That video has since been taken off YouTube, only after I vigorously protested the racism, anti-Muslim and anti-Pakistani bias spread throughout the video. I don’t know but suspect the Pakistani government probably lobbied YouTube to remove the video. It was extremely disturbing. I was however the first to publish a protest objecting to the extremist, highly inflammatory subthemes woven throughout that scurrilous hate-filled video. Question: How did CEO come to approve this video? After the video I walked towards the east side of campus. I saw Ms. Sun Xiu Juan laughing all the way chatting with her sycophantic friends. She appeared to find the movie very funny indeed. If Ms. Sun Xiu Juan recommended it to CEO Wang, who introduced this movie to her? A foreigner perhaps?</a:t>
            </a:r>
          </a:p>
          <a:p>
            <a:pPr marL="0" indent="0">
              <a:buNone/>
            </a:pPr>
            <a:endParaRPr lang="en-US" dirty="0"/>
          </a:p>
        </p:txBody>
      </p:sp>
      <p:sp>
        <p:nvSpPr>
          <p:cNvPr id="4" name="Slide Number Placeholder 3">
            <a:extLst>
              <a:ext uri="{FF2B5EF4-FFF2-40B4-BE49-F238E27FC236}">
                <a16:creationId xmlns:a16="http://schemas.microsoft.com/office/drawing/2014/main" id="{861A4159-2EC6-4AA8-929E-47384FB0D2FA}"/>
              </a:ext>
            </a:extLst>
          </p:cNvPr>
          <p:cNvSpPr>
            <a:spLocks noGrp="1"/>
          </p:cNvSpPr>
          <p:nvPr>
            <p:ph type="sldNum" sz="quarter" idx="12"/>
          </p:nvPr>
        </p:nvSpPr>
        <p:spPr/>
        <p:txBody>
          <a:bodyPr/>
          <a:lstStyle/>
          <a:p>
            <a:fld id="{C2F2C5E4-C367-4F50-B525-57F17A5873F9}" type="slidenum">
              <a:rPr lang="en-US" smtClean="0"/>
              <a:t>16</a:t>
            </a:fld>
            <a:endParaRPr lang="en-US"/>
          </a:p>
        </p:txBody>
      </p:sp>
      <p:sp>
        <p:nvSpPr>
          <p:cNvPr id="5" name="TextBox 4">
            <a:extLst>
              <a:ext uri="{FF2B5EF4-FFF2-40B4-BE49-F238E27FC236}">
                <a16:creationId xmlns:a16="http://schemas.microsoft.com/office/drawing/2014/main" id="{0B6375AA-40F6-4E2B-943C-8D72B221F3A2}"/>
              </a:ext>
            </a:extLst>
          </p:cNvPr>
          <p:cNvSpPr txBox="1"/>
          <p:nvPr/>
        </p:nvSpPr>
        <p:spPr>
          <a:xfrm>
            <a:off x="671223" y="1066005"/>
            <a:ext cx="10682577" cy="4128631"/>
          </a:xfrm>
          <a:prstGeom prst="rect">
            <a:avLst/>
          </a:prstGeom>
          <a:noFill/>
        </p:spPr>
        <p:txBody>
          <a:bodyPr wrap="square" rtlCol="0">
            <a:spAutoFit/>
          </a:bodyPr>
          <a:lstStyle/>
          <a:p>
            <a:pPr rtl="0">
              <a:lnSpc>
                <a:spcPct val="120000"/>
              </a:lnSpc>
            </a:pPr>
            <a:r>
              <a:rPr lang="en-US" altLang="zh-CN" sz="2200" dirty="0">
                <a:effectLst/>
              </a:rPr>
              <a:t>2017</a:t>
            </a:r>
            <a:r>
              <a:rPr lang="zh-CN" altLang="en-US" sz="2200" dirty="0">
                <a:effectLst/>
              </a:rPr>
              <a:t>年</a:t>
            </a:r>
            <a:r>
              <a:rPr lang="en-US" altLang="zh-CN" sz="2200" dirty="0">
                <a:effectLst/>
              </a:rPr>
              <a:t>11</a:t>
            </a:r>
            <a:r>
              <a:rPr lang="zh-CN" altLang="en-US" sz="2200" dirty="0">
                <a:effectLst/>
              </a:rPr>
              <a:t>月</a:t>
            </a:r>
            <a:r>
              <a:rPr lang="en-US" altLang="zh-CN" sz="2200" dirty="0">
                <a:effectLst/>
              </a:rPr>
              <a:t>10</a:t>
            </a:r>
            <a:r>
              <a:rPr lang="zh-CN" altLang="en-US" sz="2200" dirty="0">
                <a:effectLst/>
              </a:rPr>
              <a:t>日星期五会议</a:t>
            </a:r>
            <a:r>
              <a:rPr lang="en-US" altLang="zh-CN" sz="2200" dirty="0">
                <a:effectLst/>
              </a:rPr>
              <a:t>-</a:t>
            </a:r>
            <a:r>
              <a:rPr lang="zh-CN" altLang="en-US" sz="2200" dirty="0">
                <a:effectLst/>
              </a:rPr>
              <a:t>北京汇佳私立学校的所有师生都必须参加。家长们也被邀请了。这次会议围绕一个名为“最有可能成功”的视频为中心，向教师、家长和学生揭露了令人发指的种族主义、反穆斯林和反巴基斯坦的成见和偏见。这段视频后来从</a:t>
            </a:r>
            <a:r>
              <a:rPr lang="en-US" altLang="zh-CN" sz="2200" dirty="0">
                <a:effectLst/>
              </a:rPr>
              <a:t>YouTube</a:t>
            </a:r>
            <a:r>
              <a:rPr lang="zh-CN" altLang="en-US" sz="2200" dirty="0">
                <a:effectLst/>
              </a:rPr>
              <a:t>上撤下，只是在我强烈抗议视频中传播的种族主义、反穆斯林和反巴基斯坦偏见之后。我不知道，但怀疑巴基斯坦政府可能游说</a:t>
            </a:r>
            <a:r>
              <a:rPr lang="en-US" altLang="zh-CN" sz="2200" dirty="0">
                <a:effectLst/>
              </a:rPr>
              <a:t>YouTube</a:t>
            </a:r>
            <a:r>
              <a:rPr lang="zh-CN" altLang="en-US" sz="2200" dirty="0">
                <a:effectLst/>
              </a:rPr>
              <a:t>删除视频。这是非常令人不安的。然而，我是第一个发表书面抗议的人，反对极端的，高度煽动性的次主题编织在整个肮脏的充满仇恨的视频。问：</a:t>
            </a:r>
            <a:r>
              <a:rPr lang="en-US" altLang="zh-CN" sz="2200" dirty="0">
                <a:effectLst/>
              </a:rPr>
              <a:t>CEO</a:t>
            </a:r>
            <a:r>
              <a:rPr lang="zh-CN" altLang="en-US" sz="2200" dirty="0">
                <a:effectLst/>
              </a:rPr>
              <a:t>是如何批准这段视频的？在被迫看了这段可恶的视频后，我向校园东侧走去。我看到孙秀娟女士一路笑着和她谄媚的朋友聊天。她似乎觉得这部电影确实很有趣。孙秀娟有没有向王总推荐这部电影？如果是，是谁把这部电影介绍给孙秀娟女士的？也许是外国人？ </a:t>
            </a:r>
          </a:p>
        </p:txBody>
      </p:sp>
    </p:spTree>
    <p:extLst>
      <p:ext uri="{BB962C8B-B14F-4D97-AF65-F5344CB8AC3E}">
        <p14:creationId xmlns:p14="http://schemas.microsoft.com/office/powerpoint/2010/main" val="814888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0AD14-EFA7-48A0-9D16-241C547BFBC8}"/>
              </a:ext>
            </a:extLst>
          </p:cNvPr>
          <p:cNvSpPr>
            <a:spLocks noGrp="1"/>
          </p:cNvSpPr>
          <p:nvPr>
            <p:ph type="title"/>
          </p:nvPr>
        </p:nvSpPr>
        <p:spPr>
          <a:xfrm>
            <a:off x="389614" y="365126"/>
            <a:ext cx="11219290" cy="875278"/>
          </a:xfrm>
        </p:spPr>
        <p:txBody>
          <a:bodyPr>
            <a:normAutofit/>
          </a:bodyPr>
          <a:lstStyle/>
          <a:p>
            <a:pPr algn="ctr"/>
            <a:r>
              <a:rPr lang="zh-CN" sz="3000" b="1" dirty="0"/>
              <a:t>在北京汇嘉私立学校举行的“仇恨讲座” 1 b –我的电影评论（已出版）</a:t>
            </a:r>
            <a:br>
              <a:rPr lang="en-US" altLang="zh-CN" sz="4000" dirty="0"/>
            </a:br>
            <a:r>
              <a:rPr lang="en-US" sz="2200" dirty="0"/>
              <a:t>“Hate Sessions” held at Beijing Huijia Private School 1 b – My published review of movie</a:t>
            </a:r>
          </a:p>
        </p:txBody>
      </p:sp>
      <p:sp>
        <p:nvSpPr>
          <p:cNvPr id="3" name="Content Placeholder 2">
            <a:extLst>
              <a:ext uri="{FF2B5EF4-FFF2-40B4-BE49-F238E27FC236}">
                <a16:creationId xmlns:a16="http://schemas.microsoft.com/office/drawing/2014/main" id="{85E371D6-8BDC-45FA-8233-B38DD70B740E}"/>
              </a:ext>
            </a:extLst>
          </p:cNvPr>
          <p:cNvSpPr>
            <a:spLocks noGrp="1"/>
          </p:cNvSpPr>
          <p:nvPr>
            <p:ph idx="1"/>
          </p:nvPr>
        </p:nvSpPr>
        <p:spPr>
          <a:xfrm>
            <a:off x="838200" y="1296063"/>
            <a:ext cx="10515600" cy="4880900"/>
          </a:xfrm>
        </p:spPr>
        <p:txBody>
          <a:bodyPr>
            <a:normAutofit fontScale="92500" lnSpcReduction="10000"/>
          </a:bodyPr>
          <a:lstStyle/>
          <a:p>
            <a:pPr marR="914400" indent="0" algn="just">
              <a:lnSpc>
                <a:spcPct val="115000"/>
              </a:lnSpc>
              <a:spcBef>
                <a:spcPts val="0"/>
              </a:spcBef>
              <a:spcAft>
                <a:spcPts val="1000"/>
              </a:spcAft>
              <a:buNone/>
            </a:pPr>
            <a:r>
              <a:rPr lang="zh-CN" altLang="en-US" sz="1800" dirty="0">
                <a:effectLst/>
                <a:latin typeface="Calibri" panose="020F0502020204030204" pitchFamily="34" charset="0"/>
                <a:ea typeface="Calibri" panose="020F0502020204030204" pitchFamily="34" charset="0"/>
                <a:cs typeface="Times New Roman" panose="02020603050405020304" pitchFamily="18" charset="0"/>
              </a:rPr>
              <a:t>“最有可能成功”</a:t>
            </a:r>
            <a:r>
              <a:rPr lang="en-US" altLang="zh-CN" sz="1800" dirty="0">
                <a:effectLst/>
                <a:latin typeface="Calibri" panose="020F0502020204030204" pitchFamily="34" charset="0"/>
                <a:ea typeface="Calibri" panose="020F0502020204030204" pitchFamily="34" charset="0"/>
                <a:cs typeface="Times New Roman" panose="02020603050405020304" pitchFamily="18" charset="0"/>
              </a:rPr>
              <a:t>-</a:t>
            </a:r>
            <a:r>
              <a:rPr lang="zh-CN" altLang="en-US" sz="1800" dirty="0">
                <a:effectLst/>
                <a:latin typeface="Calibri" panose="020F0502020204030204" pitchFamily="34" charset="0"/>
                <a:ea typeface="Calibri" panose="020F0502020204030204" pitchFamily="34" charset="0"/>
                <a:cs typeface="Times New Roman" panose="02020603050405020304" pitchFamily="18" charset="0"/>
              </a:rPr>
              <a:t>明显的偏见被打扮成“渐进式教育”。</a:t>
            </a:r>
            <a:r>
              <a:rPr lang="en-US" sz="1800" dirty="0">
                <a:effectLst/>
                <a:latin typeface="Calibri" panose="020F0502020204030204" pitchFamily="34" charset="0"/>
                <a:ea typeface="Calibri" panose="020F0502020204030204" pitchFamily="34" charset="0"/>
                <a:cs typeface="Times New Roman" panose="02020603050405020304" pitchFamily="18" charset="0"/>
              </a:rPr>
              <a:t>“Most Likely to Succeed” - Overt bigotry dressed up as “progressive education.”  </a:t>
            </a:r>
            <a:r>
              <a:rPr lang="zh-CN" altLang="en-US" sz="1800" dirty="0">
                <a:effectLst/>
                <a:latin typeface="Calibri" panose="020F0502020204030204" pitchFamily="34" charset="0"/>
                <a:ea typeface="Calibri" panose="020F0502020204030204" pitchFamily="34" charset="0"/>
                <a:cs typeface="Times New Roman" panose="02020603050405020304" pitchFamily="18" charset="0"/>
              </a:rPr>
              <a:t>格雷格</a:t>
            </a:r>
            <a:r>
              <a:rPr lang="en-US" altLang="zh-CN" sz="1800" dirty="0">
                <a:effectLst/>
                <a:latin typeface="Calibri" panose="020F0502020204030204" pitchFamily="34" charset="0"/>
                <a:ea typeface="Calibri" panose="020F0502020204030204" pitchFamily="34" charset="0"/>
                <a:cs typeface="Times New Roman" panose="02020603050405020304" pitchFamily="18" charset="0"/>
              </a:rPr>
              <a:t>·</a:t>
            </a:r>
            <a:r>
              <a:rPr lang="zh-CN" altLang="en-US" sz="1800" dirty="0">
                <a:effectLst/>
                <a:latin typeface="Calibri" panose="020F0502020204030204" pitchFamily="34" charset="0"/>
                <a:ea typeface="Calibri" panose="020F0502020204030204" pitchFamily="34" charset="0"/>
                <a:cs typeface="Times New Roman" panose="02020603050405020304" pitchFamily="18" charset="0"/>
              </a:rPr>
              <a:t>布伦戴奇（</a:t>
            </a:r>
            <a:r>
              <a:rPr lang="en-US" sz="1800" dirty="0">
                <a:effectLst/>
                <a:latin typeface="Calibri" panose="020F0502020204030204" pitchFamily="34" charset="0"/>
                <a:ea typeface="Calibri" panose="020F0502020204030204" pitchFamily="34" charset="0"/>
                <a:cs typeface="Times New Roman" panose="02020603050405020304" pitchFamily="18" charset="0"/>
              </a:rPr>
              <a:t>Greg Brundage），2017</a:t>
            </a:r>
            <a:r>
              <a:rPr lang="zh-CN" altLang="en-US" sz="1800" dirty="0">
                <a:effectLst/>
                <a:latin typeface="Calibri" panose="020F0502020204030204" pitchFamily="34" charset="0"/>
                <a:ea typeface="Calibri" panose="020F0502020204030204" pitchFamily="34" charset="0"/>
                <a:cs typeface="Times New Roman" panose="02020603050405020304" pitchFamily="18" charset="0"/>
              </a:rPr>
              <a:t>年</a:t>
            </a:r>
            <a:r>
              <a:rPr lang="en-US" altLang="zh-CN" sz="1800" dirty="0">
                <a:effectLst/>
                <a:latin typeface="Calibri" panose="020F0502020204030204" pitchFamily="34" charset="0"/>
                <a:ea typeface="Calibri" panose="020F0502020204030204" pitchFamily="34" charset="0"/>
                <a:cs typeface="Times New Roman" panose="02020603050405020304" pitchFamily="18" charset="0"/>
              </a:rPr>
              <a:t>11</a:t>
            </a:r>
            <a:r>
              <a:rPr lang="zh-CN" altLang="en-US" sz="1800" dirty="0">
                <a:effectLst/>
                <a:latin typeface="Calibri" panose="020F0502020204030204" pitchFamily="34" charset="0"/>
                <a:ea typeface="Calibri" panose="020F0502020204030204" pitchFamily="34" charset="0"/>
                <a:cs typeface="Times New Roman" panose="02020603050405020304" pitchFamily="18" charset="0"/>
              </a:rPr>
              <a:t>月</a:t>
            </a:r>
            <a:r>
              <a:rPr lang="en-US" altLang="zh-CN" sz="1800" dirty="0">
                <a:effectLst/>
                <a:latin typeface="Calibri" panose="020F0502020204030204" pitchFamily="34" charset="0"/>
                <a:ea typeface="Calibri" panose="020F0502020204030204" pitchFamily="34" charset="0"/>
                <a:cs typeface="Times New Roman" panose="02020603050405020304" pitchFamily="18" charset="0"/>
              </a:rPr>
              <a:t>10</a:t>
            </a:r>
            <a:r>
              <a:rPr lang="zh-CN" altLang="en-US" sz="1800" dirty="0">
                <a:effectLst/>
                <a:latin typeface="Calibri" panose="020F0502020204030204" pitchFamily="34" charset="0"/>
                <a:ea typeface="Calibri" panose="020F0502020204030204" pitchFamily="34" charset="0"/>
                <a:cs typeface="Times New Roman" panose="02020603050405020304" pitchFamily="18" charset="0"/>
              </a:rPr>
              <a:t>日  </a:t>
            </a:r>
            <a:r>
              <a:rPr lang="en-US" sz="1800" dirty="0">
                <a:effectLst/>
                <a:latin typeface="Calibri" panose="020F0502020204030204" pitchFamily="34" charset="0"/>
                <a:ea typeface="Calibri" panose="020F0502020204030204" pitchFamily="34" charset="0"/>
                <a:cs typeface="Times New Roman" panose="02020603050405020304" pitchFamily="18" charset="0"/>
              </a:rPr>
              <a:t>By Greg Brundage, 10 November 2017</a:t>
            </a:r>
          </a:p>
          <a:p>
            <a:pPr marR="914400" indent="0" algn="just">
              <a:lnSpc>
                <a:spcPct val="130000"/>
              </a:lnSpc>
              <a:spcBef>
                <a:spcPts val="0"/>
              </a:spcBef>
              <a:spcAft>
                <a:spcPts val="1000"/>
              </a:spcAft>
              <a:buNone/>
            </a:pPr>
            <a:r>
              <a:rPr lang="zh-CN" altLang="en-US" sz="1700" dirty="0">
                <a:effectLst/>
                <a:latin typeface="Calibri" panose="020F0502020204030204" pitchFamily="34" charset="0"/>
                <a:ea typeface="Calibri" panose="020F0502020204030204" pitchFamily="34" charset="0"/>
                <a:cs typeface="Times New Roman" panose="02020603050405020304" pitchFamily="18" charset="0"/>
              </a:rPr>
              <a:t>尽管这部由格雷格</a:t>
            </a:r>
            <a:r>
              <a:rPr lang="en-US" altLang="zh-CN" sz="1700" dirty="0">
                <a:effectLst/>
                <a:latin typeface="Calibri" panose="020F0502020204030204" pitchFamily="34" charset="0"/>
                <a:ea typeface="Calibri" panose="020F0502020204030204" pitchFamily="34" charset="0"/>
                <a:cs typeface="Times New Roman" panose="02020603050405020304" pitchFamily="18" charset="0"/>
              </a:rPr>
              <a:t>·</a:t>
            </a:r>
            <a:r>
              <a:rPr lang="zh-CN" altLang="en-US" sz="1700" dirty="0">
                <a:effectLst/>
                <a:latin typeface="Calibri" panose="020F0502020204030204" pitchFamily="34" charset="0"/>
                <a:ea typeface="Calibri" panose="020F0502020204030204" pitchFamily="34" charset="0"/>
                <a:cs typeface="Times New Roman" panose="02020603050405020304" pitchFamily="18" charset="0"/>
              </a:rPr>
              <a:t>怀特利（</a:t>
            </a:r>
            <a:r>
              <a:rPr lang="en-US" altLang="zh-CN" sz="1700" dirty="0">
                <a:effectLst/>
                <a:latin typeface="Calibri" panose="020F0502020204030204" pitchFamily="34" charset="0"/>
                <a:ea typeface="Calibri" panose="020F0502020204030204" pitchFamily="34" charset="0"/>
                <a:cs typeface="Times New Roman" panose="02020603050405020304" pitchFamily="18" charset="0"/>
              </a:rPr>
              <a:t>Greg Whiteley</a:t>
            </a:r>
            <a:r>
              <a:rPr lang="zh-CN" altLang="en-US" sz="1700" dirty="0">
                <a:effectLst/>
                <a:latin typeface="Calibri" panose="020F0502020204030204" pitchFamily="34" charset="0"/>
                <a:ea typeface="Calibri" panose="020F0502020204030204" pitchFamily="34" charset="0"/>
                <a:cs typeface="Times New Roman" panose="02020603050405020304" pitchFamily="18" charset="0"/>
              </a:rPr>
              <a:t>）执导的</a:t>
            </a:r>
            <a:r>
              <a:rPr lang="en-US" altLang="zh-CN" sz="1700" dirty="0">
                <a:effectLst/>
                <a:latin typeface="Calibri" panose="020F0502020204030204" pitchFamily="34" charset="0"/>
                <a:ea typeface="Calibri" panose="020F0502020204030204" pitchFamily="34" charset="0"/>
                <a:cs typeface="Times New Roman" panose="02020603050405020304" pitchFamily="18" charset="0"/>
              </a:rPr>
              <a:t>2015</a:t>
            </a:r>
            <a:r>
              <a:rPr lang="zh-CN" altLang="en-US" sz="1700" dirty="0">
                <a:effectLst/>
                <a:latin typeface="Calibri" panose="020F0502020204030204" pitchFamily="34" charset="0"/>
                <a:ea typeface="Calibri" panose="020F0502020204030204" pitchFamily="34" charset="0"/>
                <a:cs typeface="Times New Roman" panose="02020603050405020304" pitchFamily="18" charset="0"/>
              </a:rPr>
              <a:t>年电影受到好评，但仍然存在一些严重问题。 主题是替代教育，没有课，书或测试。 但是，暴力和恐怖是一个反复出现的子主题。 这个重复出现的子主题来自一个学生剧中一个名叫</a:t>
            </a:r>
            <a:r>
              <a:rPr lang="en-US" altLang="zh-CN" sz="1700" dirty="0">
                <a:effectLst/>
                <a:latin typeface="Calibri" panose="020F0502020204030204" pitchFamily="34" charset="0"/>
                <a:ea typeface="Calibri" panose="020F0502020204030204" pitchFamily="34" charset="0"/>
                <a:cs typeface="Times New Roman" panose="02020603050405020304" pitchFamily="18" charset="0"/>
              </a:rPr>
              <a:t>Malala Yousafzai</a:t>
            </a:r>
            <a:r>
              <a:rPr lang="zh-CN" altLang="en-US" sz="1700" dirty="0">
                <a:effectLst/>
                <a:latin typeface="Calibri" panose="020F0502020204030204" pitchFamily="34" charset="0"/>
                <a:ea typeface="Calibri" panose="020F0502020204030204" pitchFamily="34" charset="0"/>
                <a:cs typeface="Times New Roman" panose="02020603050405020304" pitchFamily="18" charset="0"/>
              </a:rPr>
              <a:t>的英雄女人的故事。 不幸的是，她的故事根本没有被讲述。 取而代之的是，巴基斯坦恐怖分子反复出现的场面最终导致巴基斯坦恐怖分子殴打一个年轻的无辜白人女孩。 对于本来应该在加利福尼亚进行渐进式教育的电影来说，这部电影是失败的，因为它宣传偏执和偏见。 作家兼导演格雷格</a:t>
            </a:r>
            <a:r>
              <a:rPr lang="en-US" altLang="zh-CN" sz="1700" dirty="0">
                <a:effectLst/>
                <a:latin typeface="Calibri" panose="020F0502020204030204" pitchFamily="34" charset="0"/>
                <a:ea typeface="Calibri" panose="020F0502020204030204" pitchFamily="34" charset="0"/>
                <a:cs typeface="Times New Roman" panose="02020603050405020304" pitchFamily="18" charset="0"/>
              </a:rPr>
              <a:t>·</a:t>
            </a:r>
            <a:r>
              <a:rPr lang="zh-CN" altLang="en-US" sz="1700" dirty="0">
                <a:effectLst/>
                <a:latin typeface="Calibri" panose="020F0502020204030204" pitchFamily="34" charset="0"/>
                <a:ea typeface="Calibri" panose="020F0502020204030204" pitchFamily="34" charset="0"/>
                <a:cs typeface="Times New Roman" panose="02020603050405020304" pitchFamily="18" charset="0"/>
              </a:rPr>
              <a:t>怀特利应该感到愧。 学校不应该播放这部电影，学生也不应该受到这种明显的偏见。 这部电影在被称为“进步教育”的同时，也强化了穆斯林和巴基斯坦人最负面的刻板印象。</a:t>
            </a:r>
            <a:r>
              <a:rPr lang="en-US" sz="1100" dirty="0">
                <a:effectLst/>
                <a:latin typeface="Calibri" panose="020F0502020204030204" pitchFamily="34" charset="0"/>
                <a:ea typeface="Calibri" panose="020F0502020204030204" pitchFamily="34" charset="0"/>
                <a:cs typeface="Times New Roman" panose="02020603050405020304" pitchFamily="18" charset="0"/>
              </a:rPr>
              <a:t>Though this 2015 movie written and directed by Greg Whiteley has gotten rave reviews, there are some serious problems. The theme is alternative education without classes, books or tests, but there is a recurring sub-theme of violence and terror under the pretext of a student play about a heroic woman named Malala Yousafzai. Unfortunately her story is not told at all, and instead there are recurring scenes of terrorists culminating in the beating of a young innocent white girl by Pakistani terrorists. For a movie that's supposed to be about progressive education in California this movie is a failure as it promotes bigotry and prejudice. The writer and director Greg Whiteley should be ashamed. Schools should not air this film and students should not be subjected to such overt prejudice reinforcing the most negative stereotypes of Muslims and Pakistanis dressed up as "progressive education."</a:t>
            </a:r>
          </a:p>
          <a:p>
            <a:pPr marR="914400" indent="0" algn="just">
              <a:lnSpc>
                <a:spcPct val="115000"/>
              </a:lnSpc>
              <a:spcBef>
                <a:spcPts val="0"/>
              </a:spcBef>
              <a:spcAft>
                <a:spcPts val="1000"/>
              </a:spcAft>
              <a:buNone/>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https://www.imdb.com/title/tt4267108/reviews?ref_=tt_ov_rt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E6D185F-FB59-4B58-80BC-FAA4F15F02B5}"/>
              </a:ext>
            </a:extLst>
          </p:cNvPr>
          <p:cNvSpPr>
            <a:spLocks noGrp="1"/>
          </p:cNvSpPr>
          <p:nvPr>
            <p:ph type="sldNum" sz="quarter" idx="12"/>
          </p:nvPr>
        </p:nvSpPr>
        <p:spPr/>
        <p:txBody>
          <a:bodyPr/>
          <a:lstStyle/>
          <a:p>
            <a:fld id="{C2F2C5E4-C367-4F50-B525-57F17A5873F9}" type="slidenum">
              <a:rPr lang="en-US" smtClean="0"/>
              <a:t>17</a:t>
            </a:fld>
            <a:endParaRPr lang="en-US"/>
          </a:p>
        </p:txBody>
      </p:sp>
    </p:spTree>
    <p:extLst>
      <p:ext uri="{BB962C8B-B14F-4D97-AF65-F5344CB8AC3E}">
        <p14:creationId xmlns:p14="http://schemas.microsoft.com/office/powerpoint/2010/main" val="2746358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21A14-3F5E-428C-B71F-A9D9DD1707FC}"/>
              </a:ext>
            </a:extLst>
          </p:cNvPr>
          <p:cNvSpPr>
            <a:spLocks noGrp="1"/>
          </p:cNvSpPr>
          <p:nvPr>
            <p:ph type="title"/>
          </p:nvPr>
        </p:nvSpPr>
        <p:spPr>
          <a:xfrm>
            <a:off x="319377" y="328350"/>
            <a:ext cx="11553245" cy="975071"/>
          </a:xfrm>
        </p:spPr>
        <p:txBody>
          <a:bodyPr>
            <a:normAutofit/>
          </a:bodyPr>
          <a:lstStyle/>
          <a:p>
            <a:pPr algn="ctr"/>
            <a:r>
              <a:rPr lang="zh-CN" altLang="en-US" sz="4200" dirty="0"/>
              <a:t>在北京汇佳私立学校举行的“仇恨会议”</a:t>
            </a:r>
            <a:r>
              <a:rPr lang="en-US" altLang="zh-CN" sz="4200" dirty="0"/>
              <a:t>-</a:t>
            </a:r>
            <a:r>
              <a:rPr lang="zh-CN" altLang="en-US" sz="4200" dirty="0"/>
              <a:t>示例</a:t>
            </a:r>
            <a:r>
              <a:rPr lang="en-US" altLang="zh-CN" sz="4200" dirty="0"/>
              <a:t>2</a:t>
            </a:r>
            <a:r>
              <a:rPr lang="en-US" sz="4200" dirty="0"/>
              <a:t>“</a:t>
            </a:r>
            <a:br>
              <a:rPr lang="en-US" sz="4200" dirty="0"/>
            </a:br>
            <a:r>
              <a:rPr lang="en-US" sz="1300" dirty="0"/>
              <a:t>Hate Sessions” held at Beijing Huijia Private School - Example 2</a:t>
            </a:r>
          </a:p>
        </p:txBody>
      </p:sp>
      <p:sp>
        <p:nvSpPr>
          <p:cNvPr id="3" name="Content Placeholder 2">
            <a:extLst>
              <a:ext uri="{FF2B5EF4-FFF2-40B4-BE49-F238E27FC236}">
                <a16:creationId xmlns:a16="http://schemas.microsoft.com/office/drawing/2014/main" id="{69ABEFBE-2808-4494-A9D1-73F9A3AA6874}"/>
              </a:ext>
            </a:extLst>
          </p:cNvPr>
          <p:cNvSpPr>
            <a:spLocks noGrp="1"/>
          </p:cNvSpPr>
          <p:nvPr>
            <p:ph idx="1"/>
          </p:nvPr>
        </p:nvSpPr>
        <p:spPr>
          <a:xfrm>
            <a:off x="838200" y="5581816"/>
            <a:ext cx="10515600" cy="1040420"/>
          </a:xfrm>
        </p:spPr>
        <p:txBody>
          <a:bodyPr>
            <a:normAutofit/>
          </a:bodyPr>
          <a:lstStyle/>
          <a:p>
            <a:pPr marL="0" indent="0">
              <a:buNone/>
            </a:pPr>
            <a:r>
              <a:rPr lang="en-US" sz="1100" dirty="0"/>
              <a:t>January 6, 2019 Mr. Richard Rakowitz the  International Baccalaureate® (IB)  History teacher made a presentation at a Monday morning Flag Raising ceremony at Beijing Huijia Private School.  Attendance was mandatory for all students and teachers. In that Presentation Mr. Rakowitz very powerfully labeled Russia and Iran as the primary sources of world terrorism. His video started with a series of nuclear explosions with very loud explosion sounds and screaming. This was followed by dramatic videos of speeches by Winston Churchill and Franklin D. Roosevelt. Those were followed by a lecture demonizing Russia and Iran and labeling them as dangerous terrorist states. His entire presentation was a hate speech with very powerful video support. After his stunning presentation students had to stand up, face the Chinese flag and promise to be “good Chinese.” It was surreal. Mr. Rakowitz is a pro-Zionist Jewish man from New York. He also coordinated with some faculty in defaming me. </a:t>
            </a:r>
          </a:p>
          <a:p>
            <a:endParaRPr lang="en-US" dirty="0"/>
          </a:p>
        </p:txBody>
      </p:sp>
      <p:sp>
        <p:nvSpPr>
          <p:cNvPr id="4" name="Slide Number Placeholder 3">
            <a:extLst>
              <a:ext uri="{FF2B5EF4-FFF2-40B4-BE49-F238E27FC236}">
                <a16:creationId xmlns:a16="http://schemas.microsoft.com/office/drawing/2014/main" id="{256B8617-5012-4944-80C1-A3FCA69EDB79}"/>
              </a:ext>
            </a:extLst>
          </p:cNvPr>
          <p:cNvSpPr>
            <a:spLocks noGrp="1"/>
          </p:cNvSpPr>
          <p:nvPr>
            <p:ph type="sldNum" sz="quarter" idx="12"/>
          </p:nvPr>
        </p:nvSpPr>
        <p:spPr/>
        <p:txBody>
          <a:bodyPr/>
          <a:lstStyle/>
          <a:p>
            <a:fld id="{C2F2C5E4-C367-4F50-B525-57F17A5873F9}" type="slidenum">
              <a:rPr lang="en-US" smtClean="0"/>
              <a:t>18</a:t>
            </a:fld>
            <a:endParaRPr lang="en-US"/>
          </a:p>
        </p:txBody>
      </p:sp>
      <p:sp>
        <p:nvSpPr>
          <p:cNvPr id="5" name="TextBox 4">
            <a:extLst>
              <a:ext uri="{FF2B5EF4-FFF2-40B4-BE49-F238E27FC236}">
                <a16:creationId xmlns:a16="http://schemas.microsoft.com/office/drawing/2014/main" id="{BB7F09EC-6725-4E41-B71C-2C282D11044D}"/>
              </a:ext>
            </a:extLst>
          </p:cNvPr>
          <p:cNvSpPr txBox="1"/>
          <p:nvPr/>
        </p:nvSpPr>
        <p:spPr>
          <a:xfrm>
            <a:off x="572493" y="1245415"/>
            <a:ext cx="10845579" cy="4375493"/>
          </a:xfrm>
          <a:prstGeom prst="rect">
            <a:avLst/>
          </a:prstGeom>
          <a:noFill/>
        </p:spPr>
        <p:txBody>
          <a:bodyPr wrap="square" rtlCol="0">
            <a:spAutoFit/>
          </a:bodyPr>
          <a:lstStyle/>
          <a:p>
            <a:pPr>
              <a:lnSpc>
                <a:spcPct val="130000"/>
              </a:lnSpc>
            </a:pPr>
            <a:r>
              <a:rPr lang="en-US" altLang="zh-CN" sz="2400" dirty="0"/>
              <a:t>2019</a:t>
            </a:r>
            <a:r>
              <a:rPr lang="zh-CN" altLang="en-US" sz="2400" dirty="0"/>
              <a:t>年</a:t>
            </a:r>
            <a:r>
              <a:rPr lang="en-US" altLang="zh-CN" sz="2400" dirty="0"/>
              <a:t>1</a:t>
            </a:r>
            <a:r>
              <a:rPr lang="zh-CN" altLang="en-US" sz="2400" dirty="0"/>
              <a:t>月</a:t>
            </a:r>
            <a:r>
              <a:rPr lang="en-US" altLang="zh-CN" sz="2400" dirty="0"/>
              <a:t>6</a:t>
            </a:r>
            <a:r>
              <a:rPr lang="zh-CN" altLang="en-US" sz="2400" dirty="0"/>
              <a:t>日，北京汇佳私立学校（高中）历史教师理查德</a:t>
            </a:r>
            <a:r>
              <a:rPr lang="en-US" altLang="zh-CN" sz="2400" dirty="0"/>
              <a:t>·</a:t>
            </a:r>
            <a:r>
              <a:rPr lang="zh-CN" altLang="en-US" sz="2400" dirty="0"/>
              <a:t>拉科维茨先生在周一上午学校升旗仪式上作报告。所有学生和教师都必须出席。拉科维茨先生在发言中非常有力地指出俄罗斯和伊朗是世界恐怖主义的主要来源。他的视频以一系列核爆炸开始，伴随着巨大的爆炸声和尖叫声。接下来是温斯顿</a:t>
            </a:r>
            <a:r>
              <a:rPr lang="en-US" altLang="zh-CN" sz="2400" dirty="0"/>
              <a:t>·</a:t>
            </a:r>
            <a:r>
              <a:rPr lang="zh-CN" altLang="en-US" sz="2400" dirty="0"/>
              <a:t>丘吉尔和富兰克林</a:t>
            </a:r>
            <a:r>
              <a:rPr lang="en-US" altLang="zh-CN" sz="2400" dirty="0"/>
              <a:t>·D·</a:t>
            </a:r>
            <a:r>
              <a:rPr lang="zh-CN" altLang="en-US" sz="2400" dirty="0"/>
              <a:t>罗斯福的戏剧性演讲视频。紧接着是一场演讲，将俄罗斯和伊朗妖魔化，并将它们列为危险的恐怖国家。他的整个演讲都是充满仇恨的演讲，有非常强大的视频支持。在他令人惊叹的演讲结束后，学生们不得不站起来，面对中国国旗，并承诺要成为“好中国人”。这太不可思议了。拉科维茨先生是一位来自纽约的支持犹太复国主义的犹太人。他还与一些教员合作诽谤我。</a:t>
            </a:r>
            <a:endParaRPr lang="en-US" sz="2400" dirty="0"/>
          </a:p>
        </p:txBody>
      </p:sp>
    </p:spTree>
    <p:extLst>
      <p:ext uri="{BB962C8B-B14F-4D97-AF65-F5344CB8AC3E}">
        <p14:creationId xmlns:p14="http://schemas.microsoft.com/office/powerpoint/2010/main" val="1615586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21EF01-D877-4389-B56C-C8BC0FFC79BF}"/>
              </a:ext>
            </a:extLst>
          </p:cNvPr>
          <p:cNvSpPr>
            <a:spLocks noGrp="1"/>
          </p:cNvSpPr>
          <p:nvPr>
            <p:ph idx="1"/>
          </p:nvPr>
        </p:nvSpPr>
        <p:spPr>
          <a:xfrm>
            <a:off x="564542" y="5327375"/>
            <a:ext cx="10869432" cy="938254"/>
          </a:xfrm>
        </p:spPr>
        <p:txBody>
          <a:bodyPr>
            <a:normAutofit/>
          </a:bodyPr>
          <a:lstStyle/>
          <a:p>
            <a:pPr marL="0" indent="0">
              <a:buNone/>
            </a:pPr>
            <a:r>
              <a:rPr lang="en-US" sz="1200" dirty="0"/>
              <a:t>The two “Hate Sessions” referred to on previous slides were not the only indicators of American extremism and hatred at Beijing Huijia Private School. They are cited here to emphasize the pervasive psychology of racism and anti-Muslim hatred that permeated Beijing Huijia Private School from 2015. It was in 2015 the founder of that school retired and his son (CEO Wang) took over. Former Head of the English Department Ms. Sun Xiu Juan (who was also the head of the largest underground Christian church in this district of Beijing) had enormous power over CEO Wang. That power continued even after she retired in February 2019. She retired a very wealthy woman. The last time I saw her she was driving a jumbo-size bright red Mercedes Benz. </a:t>
            </a:r>
          </a:p>
        </p:txBody>
      </p:sp>
      <p:sp>
        <p:nvSpPr>
          <p:cNvPr id="4" name="Slide Number Placeholder 3">
            <a:extLst>
              <a:ext uri="{FF2B5EF4-FFF2-40B4-BE49-F238E27FC236}">
                <a16:creationId xmlns:a16="http://schemas.microsoft.com/office/drawing/2014/main" id="{EA08A062-B7A5-4DF1-B2D9-B330E9F2130F}"/>
              </a:ext>
            </a:extLst>
          </p:cNvPr>
          <p:cNvSpPr>
            <a:spLocks noGrp="1"/>
          </p:cNvSpPr>
          <p:nvPr>
            <p:ph type="sldNum" sz="quarter" idx="12"/>
          </p:nvPr>
        </p:nvSpPr>
        <p:spPr/>
        <p:txBody>
          <a:bodyPr/>
          <a:lstStyle/>
          <a:p>
            <a:fld id="{C2F2C5E4-C367-4F50-B525-57F17A5873F9}" type="slidenum">
              <a:rPr lang="en-US" smtClean="0"/>
              <a:t>19</a:t>
            </a:fld>
            <a:endParaRPr lang="en-US"/>
          </a:p>
        </p:txBody>
      </p:sp>
      <p:sp>
        <p:nvSpPr>
          <p:cNvPr id="5" name="TextBox 4">
            <a:extLst>
              <a:ext uri="{FF2B5EF4-FFF2-40B4-BE49-F238E27FC236}">
                <a16:creationId xmlns:a16="http://schemas.microsoft.com/office/drawing/2014/main" id="{BBE501F6-ACE7-4A9B-89B4-B2354B7DA76A}"/>
              </a:ext>
            </a:extLst>
          </p:cNvPr>
          <p:cNvSpPr txBox="1"/>
          <p:nvPr/>
        </p:nvSpPr>
        <p:spPr>
          <a:xfrm>
            <a:off x="564542" y="1129085"/>
            <a:ext cx="10869433" cy="4505849"/>
          </a:xfrm>
          <a:prstGeom prst="rect">
            <a:avLst/>
          </a:prstGeom>
          <a:noFill/>
        </p:spPr>
        <p:txBody>
          <a:bodyPr wrap="square" rtlCol="0">
            <a:spAutoFit/>
          </a:bodyPr>
          <a:lstStyle/>
          <a:p>
            <a:pPr rtl="0">
              <a:lnSpc>
                <a:spcPct val="120000"/>
              </a:lnSpc>
            </a:pPr>
            <a:r>
              <a:rPr lang="zh-CN" altLang="en-US" sz="2800" dirty="0">
                <a:effectLst/>
              </a:rPr>
              <a:t>前几张幻灯片中提到的两次“仇恨会议”并不是北京汇佳私立学校极端主义和仇恨的唯一指标。这里引用他们来强调种族主义和反穆斯林仇恨的普遍心理，这种心理从</a:t>
            </a:r>
            <a:r>
              <a:rPr lang="en-US" altLang="zh-CN" sz="2800" dirty="0">
                <a:effectLst/>
              </a:rPr>
              <a:t>2015</a:t>
            </a:r>
            <a:r>
              <a:rPr lang="zh-CN" altLang="en-US" sz="2800" dirty="0">
                <a:effectLst/>
              </a:rPr>
              <a:t>年开始渗透到北京汇佳私立学校。</a:t>
            </a:r>
            <a:r>
              <a:rPr lang="en-US" altLang="zh-CN" sz="2800" dirty="0">
                <a:effectLst/>
              </a:rPr>
              <a:t>2015</a:t>
            </a:r>
            <a:r>
              <a:rPr lang="zh-CN" altLang="en-US" sz="2800" dirty="0">
                <a:effectLst/>
              </a:rPr>
              <a:t>年，这所学校的创始人退休了，他的儿子（</a:t>
            </a:r>
            <a:r>
              <a:rPr lang="en-US" altLang="zh-CN" sz="2800" dirty="0">
                <a:effectLst/>
              </a:rPr>
              <a:t>CEO</a:t>
            </a:r>
            <a:r>
              <a:rPr lang="zh-CN" altLang="en-US" sz="2800" dirty="0">
                <a:effectLst/>
              </a:rPr>
              <a:t>王）接手了。前英语系主任孙秀娟女士（她也是北京这个地区最大的地下教会的负责人）对王首席有着巨大的权力。即使在她</a:t>
            </a:r>
            <a:r>
              <a:rPr lang="en-US" altLang="zh-CN" sz="2800" dirty="0">
                <a:effectLst/>
              </a:rPr>
              <a:t>2019</a:t>
            </a:r>
            <a:r>
              <a:rPr lang="zh-CN" altLang="en-US" sz="2800" dirty="0">
                <a:effectLst/>
              </a:rPr>
              <a:t>年</a:t>
            </a:r>
            <a:r>
              <a:rPr lang="en-US" altLang="zh-CN" sz="2800" dirty="0">
                <a:effectLst/>
              </a:rPr>
              <a:t>2</a:t>
            </a:r>
            <a:r>
              <a:rPr lang="zh-CN" altLang="en-US" sz="2800" dirty="0">
                <a:effectLst/>
              </a:rPr>
              <a:t>月退休后，这种权力依然存在。她让一个非常富有的女人退休了。上次我见到她时，她开的是一辆大型的鲜红色奔驰车。 </a:t>
            </a:r>
          </a:p>
          <a:p>
            <a:endParaRPr lang="en-US" dirty="0"/>
          </a:p>
        </p:txBody>
      </p:sp>
      <p:sp>
        <p:nvSpPr>
          <p:cNvPr id="2" name="TextBox 1">
            <a:extLst>
              <a:ext uri="{FF2B5EF4-FFF2-40B4-BE49-F238E27FC236}">
                <a16:creationId xmlns:a16="http://schemas.microsoft.com/office/drawing/2014/main" id="{25269D73-AED1-46E6-A8A4-34FF3590FA6E}"/>
              </a:ext>
            </a:extLst>
          </p:cNvPr>
          <p:cNvSpPr txBox="1"/>
          <p:nvPr/>
        </p:nvSpPr>
        <p:spPr>
          <a:xfrm>
            <a:off x="800100" y="364473"/>
            <a:ext cx="10633874" cy="600164"/>
          </a:xfrm>
          <a:prstGeom prst="rect">
            <a:avLst/>
          </a:prstGeom>
          <a:noFill/>
        </p:spPr>
        <p:txBody>
          <a:bodyPr wrap="square" rtlCol="0">
            <a:spAutoFit/>
          </a:bodyPr>
          <a:lstStyle/>
          <a:p>
            <a:pPr algn="ctr"/>
            <a:r>
              <a:rPr lang="zh-CN" altLang="en-US" sz="3300" dirty="0"/>
              <a:t>在北京汇佳私立学校举行的“仇恨会议”</a:t>
            </a:r>
            <a:endParaRPr lang="en-US" sz="3300" dirty="0"/>
          </a:p>
        </p:txBody>
      </p:sp>
    </p:spTree>
    <p:extLst>
      <p:ext uri="{BB962C8B-B14F-4D97-AF65-F5344CB8AC3E}">
        <p14:creationId xmlns:p14="http://schemas.microsoft.com/office/powerpoint/2010/main" val="1246129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D62D2A-9B2C-49CC-B9A9-6C36AB5981B1}"/>
              </a:ext>
            </a:extLst>
          </p:cNvPr>
          <p:cNvSpPr>
            <a:spLocks noGrp="1"/>
          </p:cNvSpPr>
          <p:nvPr>
            <p:ph type="sldNum" sz="quarter" idx="12"/>
          </p:nvPr>
        </p:nvSpPr>
        <p:spPr/>
        <p:txBody>
          <a:bodyPr/>
          <a:lstStyle/>
          <a:p>
            <a:fld id="{C2F2C5E4-C367-4F50-B525-57F17A5873F9}" type="slidenum">
              <a:rPr lang="en-US" smtClean="0"/>
              <a:t>2</a:t>
            </a:fld>
            <a:endParaRPr lang="en-US"/>
          </a:p>
        </p:txBody>
      </p:sp>
      <p:pic>
        <p:nvPicPr>
          <p:cNvPr id="10" name="Content Placeholder 9">
            <a:extLst>
              <a:ext uri="{FF2B5EF4-FFF2-40B4-BE49-F238E27FC236}">
                <a16:creationId xmlns:a16="http://schemas.microsoft.com/office/drawing/2014/main" id="{81050AC0-5547-495D-9928-9F5C6E811A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36360" y="1803485"/>
            <a:ext cx="3126940" cy="2733675"/>
          </a:xfrm>
        </p:spPr>
      </p:pic>
      <p:sp>
        <p:nvSpPr>
          <p:cNvPr id="11" name="TextBox 10">
            <a:extLst>
              <a:ext uri="{FF2B5EF4-FFF2-40B4-BE49-F238E27FC236}">
                <a16:creationId xmlns:a16="http://schemas.microsoft.com/office/drawing/2014/main" id="{D1A4C5A6-A10C-4F71-A243-EF9F86D98C3A}"/>
              </a:ext>
            </a:extLst>
          </p:cNvPr>
          <p:cNvSpPr txBox="1"/>
          <p:nvPr/>
        </p:nvSpPr>
        <p:spPr>
          <a:xfrm>
            <a:off x="2422090" y="353627"/>
            <a:ext cx="6477000" cy="830997"/>
          </a:xfrm>
          <a:prstGeom prst="rect">
            <a:avLst/>
          </a:prstGeom>
          <a:noFill/>
        </p:spPr>
        <p:txBody>
          <a:bodyPr wrap="square" rtlCol="0">
            <a:spAutoFit/>
          </a:bodyPr>
          <a:lstStyle/>
          <a:p>
            <a:pPr algn="ctr"/>
            <a:r>
              <a:rPr lang="zh-CN" altLang="en-US" sz="3000" dirty="0"/>
              <a:t>动能在国外作业中的使用</a:t>
            </a:r>
            <a:endParaRPr lang="en-US" altLang="zh-CN" sz="3000" dirty="0"/>
          </a:p>
          <a:p>
            <a:pPr algn="ctr"/>
            <a:r>
              <a:rPr lang="en-US" dirty="0"/>
              <a:t>Kinetic Energy in foreign operations</a:t>
            </a:r>
          </a:p>
        </p:txBody>
      </p:sp>
      <p:sp>
        <p:nvSpPr>
          <p:cNvPr id="12" name="TextBox 11">
            <a:extLst>
              <a:ext uri="{FF2B5EF4-FFF2-40B4-BE49-F238E27FC236}">
                <a16:creationId xmlns:a16="http://schemas.microsoft.com/office/drawing/2014/main" id="{8ED41307-AD1C-4EC6-B618-3A5D168C7830}"/>
              </a:ext>
            </a:extLst>
          </p:cNvPr>
          <p:cNvSpPr txBox="1"/>
          <p:nvPr/>
        </p:nvSpPr>
        <p:spPr>
          <a:xfrm>
            <a:off x="1028700" y="5156021"/>
            <a:ext cx="10153650" cy="1477328"/>
          </a:xfrm>
          <a:prstGeom prst="rect">
            <a:avLst/>
          </a:prstGeom>
          <a:noFill/>
        </p:spPr>
        <p:txBody>
          <a:bodyPr wrap="square" rtlCol="0">
            <a:spAutoFit/>
          </a:bodyPr>
          <a:lstStyle/>
          <a:p>
            <a:r>
              <a:rPr lang="en-US" dirty="0"/>
              <a:t>In 2015  foreign teachers I’d never met before came up to me and asked me questions. For example: “Aren’t you glad the USA is running the world, not China?” That is a strange way to start a conversation. I usually answered their questions with counter-questions like: “Exactly how many wars is China fighting now?” Unfortunately I could not have predicted at that time that a collection of foreigners would completely take over and totally dominate the school’s administration over the next five years.</a:t>
            </a:r>
          </a:p>
        </p:txBody>
      </p:sp>
      <p:sp>
        <p:nvSpPr>
          <p:cNvPr id="13" name="TextBox 12">
            <a:extLst>
              <a:ext uri="{FF2B5EF4-FFF2-40B4-BE49-F238E27FC236}">
                <a16:creationId xmlns:a16="http://schemas.microsoft.com/office/drawing/2014/main" id="{E6787C45-FC56-4461-BE5D-020BFCAB8F86}"/>
              </a:ext>
            </a:extLst>
          </p:cNvPr>
          <p:cNvSpPr txBox="1"/>
          <p:nvPr/>
        </p:nvSpPr>
        <p:spPr>
          <a:xfrm>
            <a:off x="1028700" y="1346887"/>
            <a:ext cx="6819900" cy="3785652"/>
          </a:xfrm>
          <a:prstGeom prst="rect">
            <a:avLst/>
          </a:prstGeom>
          <a:noFill/>
        </p:spPr>
        <p:txBody>
          <a:bodyPr wrap="square" rtlCol="0">
            <a:spAutoFit/>
          </a:bodyPr>
          <a:lstStyle/>
          <a:p>
            <a:r>
              <a:rPr lang="zh-CN" altLang="en-US" sz="3000" dirty="0"/>
              <a:t>在</a:t>
            </a:r>
            <a:r>
              <a:rPr lang="en-US" altLang="zh-CN" sz="3000" dirty="0"/>
              <a:t>2015</a:t>
            </a:r>
            <a:r>
              <a:rPr lang="zh-CN" altLang="en-US" sz="3000" dirty="0"/>
              <a:t>年，我从未见过的外国老师来找我，问我问题。 例如：“您不高兴美国统治世界，而不是中国统治世界吗？” 那是开始对话的奇怪方式。 我通常以反问来回答他们的问题：“中国现在到底打了几场战争？” 不幸的是，我当时无法预料到，在未来五年内，将有一批外国人完全接管并完全控制学校的管理工作。</a:t>
            </a:r>
            <a:endParaRPr lang="en-US" sz="3000" dirty="0"/>
          </a:p>
        </p:txBody>
      </p:sp>
    </p:spTree>
    <p:extLst>
      <p:ext uri="{BB962C8B-B14F-4D97-AF65-F5344CB8AC3E}">
        <p14:creationId xmlns:p14="http://schemas.microsoft.com/office/powerpoint/2010/main" val="3063811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CD42E-4938-4A61-BA14-BC77AC746B19}"/>
              </a:ext>
            </a:extLst>
          </p:cNvPr>
          <p:cNvSpPr>
            <a:spLocks noGrp="1"/>
          </p:cNvSpPr>
          <p:nvPr>
            <p:ph type="title"/>
          </p:nvPr>
        </p:nvSpPr>
        <p:spPr>
          <a:xfrm>
            <a:off x="838200" y="365125"/>
            <a:ext cx="10515600" cy="682625"/>
          </a:xfrm>
        </p:spPr>
        <p:txBody>
          <a:bodyPr>
            <a:normAutofit/>
          </a:bodyPr>
          <a:lstStyle/>
          <a:p>
            <a:pPr algn="ctr"/>
            <a:r>
              <a:rPr lang="en-US" altLang="zh-CN" sz="3500" dirty="0"/>
              <a:t>2019</a:t>
            </a:r>
            <a:r>
              <a:rPr lang="zh-CN" altLang="en-US" sz="3500" dirty="0"/>
              <a:t>年</a:t>
            </a:r>
            <a:r>
              <a:rPr lang="en-US" altLang="zh-CN" sz="3500" dirty="0"/>
              <a:t>6</a:t>
            </a:r>
            <a:r>
              <a:rPr lang="zh-CN" altLang="en-US" sz="3500" dirty="0"/>
              <a:t>月</a:t>
            </a:r>
            <a:r>
              <a:rPr lang="en-US" altLang="zh-CN" sz="3500" dirty="0"/>
              <a:t>13</a:t>
            </a:r>
            <a:r>
              <a:rPr lang="zh-CN" altLang="en-US" sz="3500" dirty="0"/>
              <a:t>日和</a:t>
            </a:r>
            <a:r>
              <a:rPr lang="en-US" altLang="zh-CN" sz="3500" dirty="0"/>
              <a:t>2019</a:t>
            </a:r>
            <a:r>
              <a:rPr lang="zh-CN" altLang="en-US" sz="3500" dirty="0"/>
              <a:t>年</a:t>
            </a:r>
            <a:r>
              <a:rPr lang="en-US" altLang="zh-CN" sz="3500" dirty="0"/>
              <a:t>6</a:t>
            </a:r>
            <a:r>
              <a:rPr lang="zh-CN" altLang="en-US" sz="3500" dirty="0"/>
              <a:t>月</a:t>
            </a:r>
            <a:r>
              <a:rPr lang="en-US" altLang="zh-CN" sz="3500" dirty="0"/>
              <a:t>25</a:t>
            </a:r>
            <a:r>
              <a:rPr lang="zh-CN" altLang="en-US" sz="3500" dirty="0"/>
              <a:t>日</a:t>
            </a:r>
            <a:endParaRPr lang="en-US" sz="3500" dirty="0"/>
          </a:p>
        </p:txBody>
      </p:sp>
      <p:sp>
        <p:nvSpPr>
          <p:cNvPr id="3" name="Content Placeholder 2">
            <a:extLst>
              <a:ext uri="{FF2B5EF4-FFF2-40B4-BE49-F238E27FC236}">
                <a16:creationId xmlns:a16="http://schemas.microsoft.com/office/drawing/2014/main" id="{0567443E-344A-42A7-B2ED-06CD328FD5C4}"/>
              </a:ext>
            </a:extLst>
          </p:cNvPr>
          <p:cNvSpPr>
            <a:spLocks noGrp="1"/>
          </p:cNvSpPr>
          <p:nvPr>
            <p:ph idx="1"/>
          </p:nvPr>
        </p:nvSpPr>
        <p:spPr>
          <a:xfrm>
            <a:off x="838200" y="1200150"/>
            <a:ext cx="10515600" cy="5521325"/>
          </a:xfrm>
        </p:spPr>
        <p:txBody>
          <a:bodyPr>
            <a:normAutofit fontScale="25000" lnSpcReduction="20000"/>
          </a:bodyPr>
          <a:lstStyle/>
          <a:p>
            <a:pPr marL="514350" indent="-514350">
              <a:lnSpc>
                <a:spcPct val="120000"/>
              </a:lnSpc>
              <a:buAutoNum type="arabicParenR"/>
            </a:pPr>
            <a:r>
              <a:rPr lang="zh-CN" altLang="en-US" sz="6300" dirty="0"/>
              <a:t>一名“国家安全部”官员屡次犯罪（“迈克尔”）</a:t>
            </a:r>
            <a:r>
              <a:rPr lang="en-US" sz="2900" dirty="0"/>
              <a:t> </a:t>
            </a:r>
            <a:r>
              <a:rPr lang="en-US" sz="4800" dirty="0"/>
              <a:t>Repeated criminal actions by </a:t>
            </a:r>
            <a:r>
              <a:rPr lang="en-US" sz="4800" dirty="0">
                <a:effectLst/>
                <a:latin typeface="Calibri" panose="020F0502020204030204" pitchFamily="34" charset="0"/>
                <a:ea typeface="等线" panose="02010600030101010101" pitchFamily="2" charset="-122"/>
                <a:cs typeface="Times New Roman" panose="02020603050405020304" pitchFamily="18" charset="0"/>
              </a:rPr>
              <a:t>'State Security Ministry’ officer calling himself “Michael”</a:t>
            </a:r>
            <a:r>
              <a:rPr lang="en-US" sz="4800" dirty="0"/>
              <a:t> </a:t>
            </a:r>
          </a:p>
          <a:p>
            <a:pPr marL="742950" indent="-742950">
              <a:lnSpc>
                <a:spcPct val="120000"/>
              </a:lnSpc>
              <a:buAutoNum type="alphaLcParenR"/>
            </a:pPr>
            <a:r>
              <a:rPr lang="zh-CN" altLang="en-US" sz="6300" dirty="0"/>
              <a:t>可证明的 </a:t>
            </a:r>
            <a:r>
              <a:rPr lang="en-US" sz="6300" dirty="0"/>
              <a:t>Provable</a:t>
            </a:r>
          </a:p>
          <a:p>
            <a:pPr marL="0" indent="0">
              <a:lnSpc>
                <a:spcPct val="140000"/>
              </a:lnSpc>
              <a:buNone/>
            </a:pPr>
            <a:r>
              <a:rPr lang="en-US" altLang="zh-CN" sz="9200" dirty="0"/>
              <a:t>2019</a:t>
            </a:r>
            <a:r>
              <a:rPr lang="zh-CN" altLang="en-US" sz="9200" dirty="0"/>
              <a:t>年</a:t>
            </a:r>
            <a:r>
              <a:rPr lang="en-US" altLang="zh-CN" sz="9200" dirty="0"/>
              <a:t>6</a:t>
            </a:r>
            <a:r>
              <a:rPr lang="zh-CN" altLang="en-US" sz="9200" dirty="0"/>
              <a:t>月</a:t>
            </a:r>
            <a:r>
              <a:rPr lang="en-US" altLang="zh-CN" sz="9200" dirty="0"/>
              <a:t>13</a:t>
            </a:r>
            <a:r>
              <a:rPr lang="zh-CN" altLang="en-US" sz="9200" dirty="0"/>
              <a:t>日，我在北京获得了难民署的寻求庇护者证书。 （请参阅附件</a:t>
            </a:r>
            <a:r>
              <a:rPr lang="en-US" altLang="zh-CN" sz="9200" dirty="0"/>
              <a:t>1</a:t>
            </a:r>
            <a:r>
              <a:rPr lang="zh-CN" altLang="en-US" sz="9200" dirty="0"/>
              <a:t>寻求庇护者证书和附件</a:t>
            </a:r>
            <a:r>
              <a:rPr lang="en-US" altLang="zh-CN" sz="9200" dirty="0"/>
              <a:t>3a BRUNDAGE</a:t>
            </a:r>
            <a:r>
              <a:rPr lang="zh-CN" altLang="en-US" sz="9200" dirty="0"/>
              <a:t>在中国进行政治庇护的原因</a:t>
            </a:r>
            <a:r>
              <a:rPr lang="en-US" altLang="zh-CN" sz="9200" dirty="0" err="1"/>
              <a:t>Rev_May</a:t>
            </a:r>
            <a:r>
              <a:rPr lang="en-US" altLang="zh-CN" sz="9200" dirty="0"/>
              <a:t> 9_2019</a:t>
            </a:r>
            <a:r>
              <a:rPr lang="zh-CN" altLang="en-US" sz="9200" dirty="0"/>
              <a:t>）</a:t>
            </a:r>
            <a:r>
              <a:rPr lang="en-US" altLang="zh-CN" sz="9200" dirty="0"/>
              <a:t>; </a:t>
            </a:r>
            <a:r>
              <a:rPr lang="zh-CN" altLang="en-US" sz="9200" dirty="0"/>
              <a:t>附件</a:t>
            </a:r>
            <a:r>
              <a:rPr lang="en-US" altLang="zh-CN" sz="9200" dirty="0"/>
              <a:t>3 b</a:t>
            </a:r>
            <a:r>
              <a:rPr lang="zh-CN" altLang="en-US" sz="9200" dirty="0"/>
              <a:t>寻求庇护者证书</a:t>
            </a:r>
            <a:endParaRPr lang="en-US" sz="9200" dirty="0"/>
          </a:p>
          <a:p>
            <a:pPr marL="0" indent="0">
              <a:lnSpc>
                <a:spcPct val="120000"/>
              </a:lnSpc>
              <a:buNone/>
            </a:pPr>
            <a:r>
              <a:rPr lang="en-US" sz="4800" dirty="0"/>
              <a:t>June 13, 2019 I was given an Asylum Seeker Certificate by UNHCR in Beijing. (See Attachments 1 Asylum seeker certificate and </a:t>
            </a:r>
            <a:r>
              <a:rPr lang="en-US" sz="4800" b="1" dirty="0">
                <a:solidFill>
                  <a:srgbClr val="FF0000"/>
                </a:solidFill>
              </a:rPr>
              <a:t>Attachment 3a BRUNDAGE Rational for Political Asylum in China </a:t>
            </a:r>
            <a:r>
              <a:rPr lang="en-US" sz="4800" b="1" dirty="0" err="1">
                <a:solidFill>
                  <a:srgbClr val="FF0000"/>
                </a:solidFill>
              </a:rPr>
              <a:t>Rev_May</a:t>
            </a:r>
            <a:r>
              <a:rPr lang="en-US" sz="4800" b="1" dirty="0">
                <a:solidFill>
                  <a:srgbClr val="FF0000"/>
                </a:solidFill>
              </a:rPr>
              <a:t> 9_2019) ; Attachment 3 b Asylum Seeker Certificate</a:t>
            </a:r>
          </a:p>
          <a:p>
            <a:pPr marL="0" indent="0">
              <a:lnSpc>
                <a:spcPct val="140000"/>
              </a:lnSpc>
              <a:buNone/>
            </a:pPr>
            <a:r>
              <a:rPr lang="en-US" altLang="zh-CN" sz="9200" dirty="0"/>
              <a:t>b) </a:t>
            </a:r>
            <a:r>
              <a:rPr lang="zh-CN" altLang="en-US" sz="9200" dirty="0"/>
              <a:t>在</a:t>
            </a:r>
            <a:r>
              <a:rPr lang="en-US" altLang="zh-CN" sz="9200" dirty="0"/>
              <a:t>2019</a:t>
            </a:r>
            <a:r>
              <a:rPr lang="zh-CN" altLang="en-US" sz="9200" dirty="0"/>
              <a:t>年</a:t>
            </a:r>
            <a:r>
              <a:rPr lang="en-US" altLang="zh-CN" sz="9200" dirty="0"/>
              <a:t>6</a:t>
            </a:r>
            <a:r>
              <a:rPr lang="zh-CN" altLang="en-US" sz="9200" dirty="0"/>
              <a:t>月</a:t>
            </a:r>
            <a:r>
              <a:rPr lang="en-US" altLang="zh-CN" sz="9200" dirty="0"/>
              <a:t>25</a:t>
            </a:r>
            <a:r>
              <a:rPr lang="zh-CN" altLang="en-US" sz="9200" dirty="0"/>
              <a:t>日的联合国难民署会议上 </a:t>
            </a:r>
            <a:r>
              <a:rPr lang="en-US" altLang="zh-CN" sz="9200" dirty="0"/>
              <a:t>- </a:t>
            </a:r>
            <a:r>
              <a:rPr lang="zh-CN" altLang="en-US" sz="9200" dirty="0"/>
              <a:t>北京市朝阳区新源西里中街</a:t>
            </a:r>
            <a:r>
              <a:rPr lang="en-US" sz="9200" dirty="0"/>
              <a:t>18</a:t>
            </a:r>
            <a:r>
              <a:rPr lang="zh-CN" altLang="en-US" sz="9200" dirty="0"/>
              <a:t>号，渔阳饭店，三层文化厅 </a:t>
            </a:r>
            <a:r>
              <a:rPr lang="en-US" altLang="zh-CN" sz="9200" dirty="0"/>
              <a:t>- </a:t>
            </a:r>
            <a:r>
              <a:rPr lang="zh-CN" altLang="en-US" sz="9200" dirty="0"/>
              <a:t>“迈克尔”是国家安全部的唯一代表。大约有</a:t>
            </a:r>
            <a:r>
              <a:rPr lang="en-US" altLang="zh-CN" sz="9200" dirty="0"/>
              <a:t>35</a:t>
            </a:r>
            <a:r>
              <a:rPr lang="zh-CN" altLang="en-US" sz="9200" dirty="0"/>
              <a:t>人出席了会议，其中包括难民署官员，至少有</a:t>
            </a:r>
            <a:r>
              <a:rPr lang="en-US" altLang="zh-CN" sz="9200" dirty="0"/>
              <a:t>25</a:t>
            </a:r>
            <a:r>
              <a:rPr lang="zh-CN" altLang="en-US" sz="9200" dirty="0"/>
              <a:t>人获得政治庇护或正在寻求政治庇护。在那次会议上，几名政治庇护寻求者抱怨说，当地警察拒绝向他们提供“住宿登记表”。他们说：“当地警察局的警察没有政治避难者的信息。” </a:t>
            </a:r>
            <a:endParaRPr lang="en-US" altLang="zh-CN" sz="9200" dirty="0"/>
          </a:p>
          <a:p>
            <a:pPr marL="0" indent="0">
              <a:lnSpc>
                <a:spcPct val="120000"/>
              </a:lnSpc>
              <a:buNone/>
            </a:pPr>
            <a:r>
              <a:rPr lang="en-US" sz="3700" dirty="0"/>
              <a:t>June 25, 2019 at the (CHIBE) UNHCR meeting held in the - </a:t>
            </a:r>
            <a:r>
              <a:rPr lang="en-GB" sz="3700" dirty="0"/>
              <a:t>Culture Meeting Room, Third floor at the Yu Yang Hotel, No.18 </a:t>
            </a:r>
            <a:r>
              <a:rPr lang="en-GB" sz="3700" dirty="0" err="1"/>
              <a:t>Xinyuanxili</a:t>
            </a:r>
            <a:r>
              <a:rPr lang="en-GB" sz="3700" dirty="0"/>
              <a:t> Middle Street, Chaoyang District, Beijing</a:t>
            </a:r>
            <a:r>
              <a:rPr lang="en-US" sz="3700" dirty="0"/>
              <a:t>,  “Michael” was the representative of the State Security Ministry.  There were about 35 people in attendance, including UNHCR officials, and at least 25 people who had either been granted Political Asylum or who were seeking it. During that meeting, several of the Political Asylum seekers complained of local police refusing to give them “Accommodation Registration Forms.” (</a:t>
            </a:r>
            <a:r>
              <a:rPr lang="zh-CN" sz="3700" dirty="0"/>
              <a:t>住宿登记表</a:t>
            </a:r>
            <a:r>
              <a:rPr lang="en-US" altLang="zh-CN" sz="3700" dirty="0"/>
              <a:t> </a:t>
            </a:r>
            <a:r>
              <a:rPr lang="en-US" sz="3700" dirty="0" err="1"/>
              <a:t>Zhùsù</a:t>
            </a:r>
            <a:r>
              <a:rPr lang="en-US" sz="3700" dirty="0"/>
              <a:t> </a:t>
            </a:r>
            <a:r>
              <a:rPr lang="en-US" sz="3700" dirty="0" err="1"/>
              <a:t>dēngjì</a:t>
            </a:r>
            <a:r>
              <a:rPr lang="en-US" sz="3700" dirty="0"/>
              <a:t> </a:t>
            </a:r>
            <a:r>
              <a:rPr lang="en-US" sz="3700" dirty="0" err="1"/>
              <a:t>biǎo</a:t>
            </a:r>
            <a:r>
              <a:rPr lang="en-US" sz="3700" dirty="0"/>
              <a:t>). “Police in the local police stations had no information on Political Asylum Seekers,” they said. </a:t>
            </a:r>
            <a:r>
              <a:rPr lang="en-US" sz="3700" b="1" dirty="0">
                <a:solidFill>
                  <a:srgbClr val="FF0000"/>
                </a:solidFill>
              </a:rPr>
              <a:t>Attachment 4 CHIBE Meeting email  2019_06-25</a:t>
            </a:r>
          </a:p>
        </p:txBody>
      </p:sp>
      <p:sp>
        <p:nvSpPr>
          <p:cNvPr id="4" name="Slide Number Placeholder 3">
            <a:extLst>
              <a:ext uri="{FF2B5EF4-FFF2-40B4-BE49-F238E27FC236}">
                <a16:creationId xmlns:a16="http://schemas.microsoft.com/office/drawing/2014/main" id="{74C37EB1-6F42-4E6F-9F30-3418B5726403}"/>
              </a:ext>
            </a:extLst>
          </p:cNvPr>
          <p:cNvSpPr>
            <a:spLocks noGrp="1"/>
          </p:cNvSpPr>
          <p:nvPr>
            <p:ph type="sldNum" sz="quarter" idx="12"/>
          </p:nvPr>
        </p:nvSpPr>
        <p:spPr/>
        <p:txBody>
          <a:bodyPr/>
          <a:lstStyle/>
          <a:p>
            <a:fld id="{C2F2C5E4-C367-4F50-B525-57F17A5873F9}" type="slidenum">
              <a:rPr lang="en-US" smtClean="0"/>
              <a:t>20</a:t>
            </a:fld>
            <a:endParaRPr lang="en-US"/>
          </a:p>
        </p:txBody>
      </p:sp>
    </p:spTree>
    <p:extLst>
      <p:ext uri="{BB962C8B-B14F-4D97-AF65-F5344CB8AC3E}">
        <p14:creationId xmlns:p14="http://schemas.microsoft.com/office/powerpoint/2010/main" val="1264233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29391-1114-498A-94CC-839540FC9539}"/>
              </a:ext>
            </a:extLst>
          </p:cNvPr>
          <p:cNvSpPr>
            <a:spLocks noGrp="1"/>
          </p:cNvSpPr>
          <p:nvPr>
            <p:ph type="title"/>
          </p:nvPr>
        </p:nvSpPr>
        <p:spPr>
          <a:xfrm>
            <a:off x="838200" y="136525"/>
            <a:ext cx="10515600" cy="730250"/>
          </a:xfrm>
        </p:spPr>
        <p:txBody>
          <a:bodyPr/>
          <a:lstStyle/>
          <a:p>
            <a:r>
              <a:rPr lang="zh-CN" dirty="0"/>
              <a:t>注释</a:t>
            </a:r>
            <a:r>
              <a:rPr lang="en-US" altLang="zh-CN" dirty="0"/>
              <a:t>1</a:t>
            </a:r>
            <a:r>
              <a:rPr lang="zh-CN" dirty="0"/>
              <a:t>（第</a:t>
            </a:r>
            <a:r>
              <a:rPr lang="en-US" altLang="zh-CN" dirty="0"/>
              <a:t>2</a:t>
            </a:r>
            <a:r>
              <a:rPr lang="zh-CN" dirty="0"/>
              <a:t>页） </a:t>
            </a:r>
            <a:r>
              <a:rPr lang="en-US" dirty="0"/>
              <a:t>Notes Page 2 </a:t>
            </a:r>
            <a:r>
              <a:rPr lang="en-US" altLang="zh-CN" sz="2000" dirty="0"/>
              <a:t>2019</a:t>
            </a:r>
            <a:r>
              <a:rPr lang="zh-CN" altLang="en-US" sz="2000" dirty="0"/>
              <a:t>年</a:t>
            </a:r>
            <a:r>
              <a:rPr lang="en-US" altLang="zh-CN" sz="2000" dirty="0"/>
              <a:t>6</a:t>
            </a:r>
            <a:r>
              <a:rPr lang="zh-CN" altLang="en-US" sz="2000" dirty="0"/>
              <a:t>月</a:t>
            </a:r>
            <a:r>
              <a:rPr lang="en-US" altLang="zh-CN" sz="2000" dirty="0"/>
              <a:t>25</a:t>
            </a:r>
            <a:r>
              <a:rPr lang="zh-CN" altLang="en-US" sz="2000" dirty="0"/>
              <a:t>日</a:t>
            </a:r>
            <a:endParaRPr lang="en-US" sz="2000" dirty="0"/>
          </a:p>
        </p:txBody>
      </p:sp>
      <p:sp>
        <p:nvSpPr>
          <p:cNvPr id="3" name="Content Placeholder 2">
            <a:extLst>
              <a:ext uri="{FF2B5EF4-FFF2-40B4-BE49-F238E27FC236}">
                <a16:creationId xmlns:a16="http://schemas.microsoft.com/office/drawing/2014/main" id="{17213AAE-E028-4D11-91F9-52E5AA5BFA96}"/>
              </a:ext>
            </a:extLst>
          </p:cNvPr>
          <p:cNvSpPr>
            <a:spLocks noGrp="1"/>
          </p:cNvSpPr>
          <p:nvPr>
            <p:ph idx="1"/>
          </p:nvPr>
        </p:nvSpPr>
        <p:spPr>
          <a:xfrm>
            <a:off x="123825" y="866775"/>
            <a:ext cx="12068175" cy="5854700"/>
          </a:xfrm>
        </p:spPr>
        <p:txBody>
          <a:bodyPr>
            <a:normAutofit fontScale="92500"/>
          </a:bodyPr>
          <a:lstStyle/>
          <a:p>
            <a:pPr marL="0" indent="0">
              <a:lnSpc>
                <a:spcPct val="120000"/>
              </a:lnSpc>
              <a:buNone/>
            </a:pPr>
            <a:r>
              <a:rPr lang="en-US" altLang="zh-CN" dirty="0"/>
              <a:t>c.</a:t>
            </a:r>
            <a:r>
              <a:rPr lang="zh-CN" altLang="en-US" dirty="0"/>
              <a:t> 在演讲台上，“迈克尔”说，北京周边各派出所的所有警察都已被告知政治避难者，并被要求向持有政治避难证明的人提供“住宿登记表”。 </a:t>
            </a:r>
            <a:endParaRPr lang="en-US" dirty="0"/>
          </a:p>
          <a:p>
            <a:pPr marL="0" indent="0">
              <a:buNone/>
            </a:pPr>
            <a:r>
              <a:rPr lang="en-US" sz="1500" dirty="0"/>
              <a:t>c. At the speakers podium “Michael” said all police in all stations around Beijing had been informed regarding Political Asylum Seekers and were required to give “Accommodation Registration Forms” to those with Political Asylum Seeker Certificate. </a:t>
            </a:r>
          </a:p>
          <a:p>
            <a:pPr marL="0" indent="0">
              <a:lnSpc>
                <a:spcPct val="130000"/>
              </a:lnSpc>
              <a:buNone/>
            </a:pPr>
            <a:r>
              <a:rPr lang="zh-CN" altLang="en-US" dirty="0"/>
              <a:t>观众右边的几个寻求政治庇护的人回答说，警察不会给他们“住宿登记表”，并一再骚扰他们。</a:t>
            </a:r>
            <a:endParaRPr lang="en-US" altLang="zh-CN" dirty="0"/>
          </a:p>
          <a:p>
            <a:pPr marL="0" indent="0">
              <a:buNone/>
            </a:pPr>
            <a:r>
              <a:rPr lang="en-US" sz="1500" dirty="0"/>
              <a:t>Several political asylum seekers on the right side of the audience responded the police would not give them “Accommodation Registration Forms” and police repeatedly harassed them.</a:t>
            </a:r>
          </a:p>
          <a:p>
            <a:pPr marL="0" indent="0">
              <a:lnSpc>
                <a:spcPct val="120000"/>
              </a:lnSpc>
              <a:buNone/>
            </a:pPr>
            <a:r>
              <a:rPr lang="zh-CN" altLang="en-US" dirty="0"/>
              <a:t>听众中的一位妇女是一位已婚的中年穆斯林非洲妇女，有孩子，据报道，她被判入狱三个星期。 这是因为她没有“住宿登记表”。 她获得了政治避难者证书，并反复尝试从当地警察局索取“住宿登记表”。 警察没有给她“住宿登记表”，因为他们“对政治避难者一无所知”。</a:t>
            </a:r>
            <a:r>
              <a:rPr lang="en-US" sz="1600" dirty="0"/>
              <a:t>One woman in the audience – a married middle-age Muslim African woman with children – reported that she had been jailed for three weeks because she didn’t have the “Accommodation Registration Form” in spite of 1) having the Political Asylum Seeker Certificate and repeated attempts to  get the “Accommodation Registration Form” from her local police station. </a:t>
            </a:r>
          </a:p>
        </p:txBody>
      </p:sp>
      <p:sp>
        <p:nvSpPr>
          <p:cNvPr id="4" name="Slide Number Placeholder 3">
            <a:extLst>
              <a:ext uri="{FF2B5EF4-FFF2-40B4-BE49-F238E27FC236}">
                <a16:creationId xmlns:a16="http://schemas.microsoft.com/office/drawing/2014/main" id="{1965C6CC-CF9F-48DD-96CA-31FCB791E60A}"/>
              </a:ext>
            </a:extLst>
          </p:cNvPr>
          <p:cNvSpPr>
            <a:spLocks noGrp="1"/>
          </p:cNvSpPr>
          <p:nvPr>
            <p:ph type="sldNum" sz="quarter" idx="12"/>
          </p:nvPr>
        </p:nvSpPr>
        <p:spPr/>
        <p:txBody>
          <a:bodyPr/>
          <a:lstStyle/>
          <a:p>
            <a:fld id="{C2F2C5E4-C367-4F50-B525-57F17A5873F9}" type="slidenum">
              <a:rPr lang="en-US" smtClean="0"/>
              <a:t>21</a:t>
            </a:fld>
            <a:endParaRPr lang="en-US"/>
          </a:p>
        </p:txBody>
      </p:sp>
    </p:spTree>
    <p:extLst>
      <p:ext uri="{BB962C8B-B14F-4D97-AF65-F5344CB8AC3E}">
        <p14:creationId xmlns:p14="http://schemas.microsoft.com/office/powerpoint/2010/main" val="2928662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A7FB2-4B3C-404E-A948-8826881BD833}"/>
              </a:ext>
            </a:extLst>
          </p:cNvPr>
          <p:cNvSpPr>
            <a:spLocks noGrp="1"/>
          </p:cNvSpPr>
          <p:nvPr>
            <p:ph type="title"/>
          </p:nvPr>
        </p:nvSpPr>
        <p:spPr>
          <a:xfrm>
            <a:off x="200025" y="365125"/>
            <a:ext cx="11763375" cy="1325563"/>
          </a:xfrm>
        </p:spPr>
        <p:txBody>
          <a:bodyPr>
            <a:normAutofit fontScale="90000"/>
          </a:bodyPr>
          <a:lstStyle/>
          <a:p>
            <a:pPr algn="ctr">
              <a:lnSpc>
                <a:spcPct val="120000"/>
              </a:lnSpc>
            </a:pPr>
            <a:r>
              <a:rPr lang="zh-CN" altLang="en-US" dirty="0"/>
              <a:t>一些中国人感染了来自欧美一些国家的“仇恨病毒”。</a:t>
            </a:r>
            <a:r>
              <a:rPr lang="en-US" altLang="zh-CN" sz="1800" dirty="0"/>
              <a:t>Infection with the Euro-American “hate virus”</a:t>
            </a:r>
            <a:endParaRPr lang="en-US" sz="1800" dirty="0"/>
          </a:p>
        </p:txBody>
      </p:sp>
      <p:sp>
        <p:nvSpPr>
          <p:cNvPr id="3" name="Content Placeholder 2">
            <a:extLst>
              <a:ext uri="{FF2B5EF4-FFF2-40B4-BE49-F238E27FC236}">
                <a16:creationId xmlns:a16="http://schemas.microsoft.com/office/drawing/2014/main" id="{F9581290-DE90-4794-91C2-D514DC570C55}"/>
              </a:ext>
            </a:extLst>
          </p:cNvPr>
          <p:cNvSpPr>
            <a:spLocks noGrp="1"/>
          </p:cNvSpPr>
          <p:nvPr>
            <p:ph idx="1"/>
          </p:nvPr>
        </p:nvSpPr>
        <p:spPr>
          <a:xfrm>
            <a:off x="823912" y="1847850"/>
            <a:ext cx="10515600" cy="4351338"/>
          </a:xfrm>
        </p:spPr>
        <p:txBody>
          <a:bodyPr>
            <a:normAutofit lnSpcReduction="10000"/>
          </a:bodyPr>
          <a:lstStyle/>
          <a:p>
            <a:pPr marL="0" indent="0">
              <a:lnSpc>
                <a:spcPct val="130000"/>
              </a:lnSpc>
              <a:buNone/>
            </a:pPr>
            <a:r>
              <a:rPr lang="zh-CN" altLang="en-US" sz="3300" dirty="0"/>
              <a:t>也许迈克尔或他的上司不知道。在伊斯兰教中，妇女受到某些保护。尤其是母亲受到非常特殊的保护。对这名妇女的骚扰和迫害比迈克尔（或他的老板）所意识到的更严重地损害了中国和穆斯林的关系。中国有一种强烈的反穆斯林偏见，主要来自（讲英语的）中国人，以及那些与外国人学习或工作最密切的中国人。</a:t>
            </a:r>
            <a:endParaRPr lang="en-US" altLang="zh-CN" sz="3300" dirty="0"/>
          </a:p>
          <a:p>
            <a:pPr marL="0" indent="0">
              <a:buNone/>
            </a:pPr>
            <a:r>
              <a:rPr lang="en-US" sz="1200" dirty="0"/>
              <a:t>Perhaps Michael or his supervisors doesn’t know. In Islam women are given certain protections. Especially mothers are given very special protection. The harassment and persecution of that woman did more to hurt China/Muslim relations than Michael (or his bosses) realize. There is a strong anti-Muslim prejudice in China emanating primarily from English speaking Chinese, and those Chinese who studied or worked most closely with foreigners.</a:t>
            </a:r>
          </a:p>
        </p:txBody>
      </p:sp>
      <p:sp>
        <p:nvSpPr>
          <p:cNvPr id="4" name="Slide Number Placeholder 3">
            <a:extLst>
              <a:ext uri="{FF2B5EF4-FFF2-40B4-BE49-F238E27FC236}">
                <a16:creationId xmlns:a16="http://schemas.microsoft.com/office/drawing/2014/main" id="{D9798FEC-923D-4651-992A-3BDC7E6CE824}"/>
              </a:ext>
            </a:extLst>
          </p:cNvPr>
          <p:cNvSpPr>
            <a:spLocks noGrp="1"/>
          </p:cNvSpPr>
          <p:nvPr>
            <p:ph type="sldNum" sz="quarter" idx="12"/>
          </p:nvPr>
        </p:nvSpPr>
        <p:spPr/>
        <p:txBody>
          <a:bodyPr/>
          <a:lstStyle/>
          <a:p>
            <a:fld id="{C2F2C5E4-C367-4F50-B525-57F17A5873F9}" type="slidenum">
              <a:rPr lang="en-US" smtClean="0"/>
              <a:t>22</a:t>
            </a:fld>
            <a:endParaRPr lang="en-US"/>
          </a:p>
        </p:txBody>
      </p:sp>
    </p:spTree>
    <p:extLst>
      <p:ext uri="{BB962C8B-B14F-4D97-AF65-F5344CB8AC3E}">
        <p14:creationId xmlns:p14="http://schemas.microsoft.com/office/powerpoint/2010/main" val="3661147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68931-266B-464F-80FA-9840404917F6}"/>
              </a:ext>
            </a:extLst>
          </p:cNvPr>
          <p:cNvSpPr>
            <a:spLocks noGrp="1"/>
          </p:cNvSpPr>
          <p:nvPr>
            <p:ph type="title"/>
          </p:nvPr>
        </p:nvSpPr>
        <p:spPr>
          <a:xfrm>
            <a:off x="0" y="136525"/>
            <a:ext cx="8505824" cy="1685925"/>
          </a:xfrm>
        </p:spPr>
        <p:txBody>
          <a:bodyPr>
            <a:normAutofit/>
          </a:bodyPr>
          <a:lstStyle/>
          <a:p>
            <a:pPr algn="ctr"/>
            <a:r>
              <a:rPr lang="zh-CN" altLang="en-US" dirty="0"/>
              <a:t>美国媒体也在策划中国人憎恨穆斯林和他们自己</a:t>
            </a:r>
            <a:br>
              <a:rPr lang="en-US" altLang="zh-CN" dirty="0"/>
            </a:br>
            <a:r>
              <a:rPr lang="en-US" sz="1700" dirty="0"/>
              <a:t>American Media is also programming Chinese people to hate Muslims, and themselves</a:t>
            </a:r>
          </a:p>
        </p:txBody>
      </p:sp>
      <p:sp>
        <p:nvSpPr>
          <p:cNvPr id="3" name="Content Placeholder 2">
            <a:extLst>
              <a:ext uri="{FF2B5EF4-FFF2-40B4-BE49-F238E27FC236}">
                <a16:creationId xmlns:a16="http://schemas.microsoft.com/office/drawing/2014/main" id="{B87D1CD9-8997-4DD0-AF15-3747762C2D86}"/>
              </a:ext>
            </a:extLst>
          </p:cNvPr>
          <p:cNvSpPr>
            <a:spLocks noGrp="1"/>
          </p:cNvSpPr>
          <p:nvPr>
            <p:ph idx="1"/>
          </p:nvPr>
        </p:nvSpPr>
        <p:spPr>
          <a:xfrm>
            <a:off x="323850" y="5773737"/>
            <a:ext cx="11163300" cy="947738"/>
          </a:xfrm>
        </p:spPr>
        <p:txBody>
          <a:bodyPr>
            <a:normAutofit/>
          </a:bodyPr>
          <a:lstStyle/>
          <a:p>
            <a:pPr marL="0" indent="0">
              <a:buNone/>
            </a:pPr>
            <a:r>
              <a:rPr lang="en-US" sz="1200" dirty="0"/>
              <a:t>Take for example the TV Marvel Comics series Gotham. It's really excellent except the only Chinese is evil and they torture and kill him, and the only person with a Muslim name is evil and they torture and kill him. Without those politically driven poison-pill sub-themes it would have been an excellent series. Those poison-pill subthemes are hidden right in plain view, but I'll bet most people don't think critically while they are watching TV - and so are being hypnotized into hatred without their awareness. That's pretty sophisticated really. It is on TV here in China. Most of the whole world is suffering from the hate virus, a much more deadly virus than COVID-19. American media drives that hate virus.</a:t>
            </a:r>
          </a:p>
        </p:txBody>
      </p:sp>
      <p:sp>
        <p:nvSpPr>
          <p:cNvPr id="4" name="Slide Number Placeholder 3">
            <a:extLst>
              <a:ext uri="{FF2B5EF4-FFF2-40B4-BE49-F238E27FC236}">
                <a16:creationId xmlns:a16="http://schemas.microsoft.com/office/drawing/2014/main" id="{0E3E7DFC-CA92-4C2F-9F49-6A83F82DC47D}"/>
              </a:ext>
            </a:extLst>
          </p:cNvPr>
          <p:cNvSpPr>
            <a:spLocks noGrp="1"/>
          </p:cNvSpPr>
          <p:nvPr>
            <p:ph type="sldNum" sz="quarter" idx="12"/>
          </p:nvPr>
        </p:nvSpPr>
        <p:spPr/>
        <p:txBody>
          <a:bodyPr/>
          <a:lstStyle/>
          <a:p>
            <a:fld id="{C2F2C5E4-C367-4F50-B525-57F17A5873F9}" type="slidenum">
              <a:rPr lang="en-US" smtClean="0"/>
              <a:t>23</a:t>
            </a:fld>
            <a:endParaRPr lang="en-US"/>
          </a:p>
        </p:txBody>
      </p:sp>
      <p:sp>
        <p:nvSpPr>
          <p:cNvPr id="5" name="TextBox 4">
            <a:extLst>
              <a:ext uri="{FF2B5EF4-FFF2-40B4-BE49-F238E27FC236}">
                <a16:creationId xmlns:a16="http://schemas.microsoft.com/office/drawing/2014/main" id="{A50B4649-BD46-4905-B2AC-93D9494FA3F1}"/>
              </a:ext>
            </a:extLst>
          </p:cNvPr>
          <p:cNvSpPr txBox="1"/>
          <p:nvPr/>
        </p:nvSpPr>
        <p:spPr>
          <a:xfrm>
            <a:off x="466726" y="1821061"/>
            <a:ext cx="11020424" cy="3726661"/>
          </a:xfrm>
          <a:prstGeom prst="rect">
            <a:avLst/>
          </a:prstGeom>
          <a:noFill/>
        </p:spPr>
        <p:txBody>
          <a:bodyPr wrap="square" rtlCol="0">
            <a:spAutoFit/>
          </a:bodyPr>
          <a:lstStyle/>
          <a:p>
            <a:pPr>
              <a:lnSpc>
                <a:spcPct val="110000"/>
              </a:lnSpc>
            </a:pPr>
            <a:r>
              <a:rPr lang="zh-CN" altLang="en-US" sz="2700" dirty="0"/>
              <a:t>就拿电视惊奇漫画系列</a:t>
            </a:r>
            <a:r>
              <a:rPr lang="en-US" altLang="zh-CN" sz="2700" dirty="0"/>
              <a:t>《</a:t>
            </a:r>
            <a:r>
              <a:rPr lang="zh-CN" altLang="en-US" sz="2700" dirty="0"/>
              <a:t>高谭</a:t>
            </a:r>
            <a:r>
              <a:rPr lang="en-US" altLang="zh-CN" sz="2700" dirty="0"/>
              <a:t>》</a:t>
            </a:r>
            <a:r>
              <a:rPr lang="zh-CN" altLang="en-US" sz="2700" dirty="0"/>
              <a:t>为例。它真的很好，除了唯一的中国人是邪恶的，他们折磨和杀害他，唯一有穆斯林名字的人是邪恶的，他们折磨和杀害他。如果没有那些政治驱动的毒丸子主题，这将是一个出色的系列。那些毒丸的副主题隐藏在显而易见的视野中，但我敢打赌，大多数人在看电视的时候不会进行批判性思考，因此在不知不觉中被催眠成仇恨。那真是太老练了。它在中国的电视上播出。全世界大部分地区都在遭受仇恨病毒的折磨，这是一种比</a:t>
            </a:r>
            <a:r>
              <a:rPr lang="en-US" altLang="zh-CN" sz="2700" dirty="0"/>
              <a:t>COVID-19</a:t>
            </a:r>
            <a:r>
              <a:rPr lang="zh-CN" altLang="en-US" sz="2700" dirty="0"/>
              <a:t>更致命的病毒。美国的大众媒体经常宣传这种仇恨病毒。</a:t>
            </a:r>
            <a:endParaRPr lang="en-US" sz="2700" dirty="0"/>
          </a:p>
        </p:txBody>
      </p:sp>
      <p:pic>
        <p:nvPicPr>
          <p:cNvPr id="7" name="Picture 6">
            <a:extLst>
              <a:ext uri="{FF2B5EF4-FFF2-40B4-BE49-F238E27FC236}">
                <a16:creationId xmlns:a16="http://schemas.microsoft.com/office/drawing/2014/main" id="{5D7083F5-2F2B-4147-946A-A5132C102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2524" y="105574"/>
            <a:ext cx="2647951" cy="1489472"/>
          </a:xfrm>
          <a:prstGeom prst="rect">
            <a:avLst/>
          </a:prstGeom>
        </p:spPr>
      </p:pic>
    </p:spTree>
    <p:extLst>
      <p:ext uri="{BB962C8B-B14F-4D97-AF65-F5344CB8AC3E}">
        <p14:creationId xmlns:p14="http://schemas.microsoft.com/office/powerpoint/2010/main" val="389183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80B38-FC06-4901-8D85-2158B7FBA6EF}"/>
              </a:ext>
            </a:extLst>
          </p:cNvPr>
          <p:cNvSpPr>
            <a:spLocks noGrp="1"/>
          </p:cNvSpPr>
          <p:nvPr>
            <p:ph type="title"/>
          </p:nvPr>
        </p:nvSpPr>
        <p:spPr>
          <a:xfrm>
            <a:off x="1536843" y="241835"/>
            <a:ext cx="5860550" cy="1325563"/>
          </a:xfrm>
          <a:solidFill>
            <a:schemeClr val="tx1"/>
          </a:solidFill>
        </p:spPr>
        <p:txBody>
          <a:bodyPr/>
          <a:lstStyle/>
          <a:p>
            <a:r>
              <a:rPr lang="en-US" b="1" dirty="0">
                <a:solidFill>
                  <a:srgbClr val="FF0000"/>
                </a:solidFill>
              </a:rPr>
              <a:t>American TV show “SIX”</a:t>
            </a:r>
          </a:p>
        </p:txBody>
      </p:sp>
      <p:sp>
        <p:nvSpPr>
          <p:cNvPr id="3" name="Content Placeholder 2">
            <a:extLst>
              <a:ext uri="{FF2B5EF4-FFF2-40B4-BE49-F238E27FC236}">
                <a16:creationId xmlns:a16="http://schemas.microsoft.com/office/drawing/2014/main" id="{489AD7EE-C0CC-4A23-863E-867CC5A01B8D}"/>
              </a:ext>
            </a:extLst>
          </p:cNvPr>
          <p:cNvSpPr>
            <a:spLocks noGrp="1"/>
          </p:cNvSpPr>
          <p:nvPr>
            <p:ph idx="1"/>
          </p:nvPr>
        </p:nvSpPr>
        <p:spPr>
          <a:xfrm>
            <a:off x="437508" y="1567398"/>
            <a:ext cx="11096946" cy="4216953"/>
          </a:xfrm>
        </p:spPr>
        <p:txBody>
          <a:bodyPr>
            <a:normAutofit lnSpcReduction="10000"/>
          </a:bodyPr>
          <a:lstStyle/>
          <a:p>
            <a:pPr>
              <a:lnSpc>
                <a:spcPct val="120000"/>
              </a:lnSpc>
            </a:pPr>
            <a:r>
              <a:rPr lang="zh-CN" altLang="en-US" dirty="0"/>
              <a:t>六（风格化为六）是美国军事戏剧电视连续剧。 </a:t>
            </a:r>
            <a:endParaRPr lang="en-US" altLang="zh-CN" dirty="0"/>
          </a:p>
          <a:p>
            <a:pPr>
              <a:lnSpc>
                <a:spcPct val="120000"/>
              </a:lnSpc>
            </a:pPr>
            <a:r>
              <a:rPr lang="zh-CN" altLang="en-US" dirty="0"/>
              <a:t>该系列是由历史频道订购的，首季有</a:t>
            </a:r>
            <a:r>
              <a:rPr lang="en-US" altLang="zh-CN" dirty="0"/>
              <a:t>8</a:t>
            </a:r>
            <a:r>
              <a:rPr lang="zh-CN" altLang="en-US" dirty="0"/>
              <a:t>集。</a:t>
            </a:r>
            <a:endParaRPr lang="en-US" altLang="zh-CN" dirty="0"/>
          </a:p>
          <a:p>
            <a:pPr marL="0" indent="0">
              <a:buNone/>
            </a:pPr>
            <a:r>
              <a:rPr lang="en-US" sz="1200" dirty="0"/>
              <a:t>Six (stylized as SIX) is an American military drama television series. The series was ordered by the History channel with an</a:t>
            </a:r>
          </a:p>
          <a:p>
            <a:pPr marL="0" indent="0">
              <a:buNone/>
            </a:pPr>
            <a:r>
              <a:rPr lang="en-US" sz="1200" dirty="0"/>
              <a:t> eight-episode initial order. </a:t>
            </a:r>
          </a:p>
          <a:p>
            <a:pPr>
              <a:lnSpc>
                <a:spcPct val="120000"/>
              </a:lnSpc>
            </a:pPr>
            <a:r>
              <a:rPr lang="zh-CN" altLang="en-US" dirty="0"/>
              <a:t>电视连续剧统一地将穆斯林描述为恶性恐怖分子，并制造出对诸如“ </a:t>
            </a:r>
            <a:r>
              <a:rPr lang="en-US" altLang="zh-CN" dirty="0"/>
              <a:t>Allahu Akbar”</a:t>
            </a:r>
            <a:r>
              <a:rPr lang="zh-CN" altLang="en-US" dirty="0"/>
              <a:t>之类的关键穆斯林短语的“经典条件”仇恨，这意味着“上帝是伟大的”。 该电视连续剧的所有观众都习惯于恐惧和憎恨穆斯林以及关键的伊斯兰短语。</a:t>
            </a:r>
            <a:r>
              <a:rPr lang="en-US" sz="1300" dirty="0"/>
              <a:t>The TV series uniformly characterizes Muslims as cruel terrorists and creates “classical conditioning” hatred of key Muslim phrases like “Allahu Akbar” which means “God is great.” All viewers of that TV series are conditioned to fear and hate Muslims and key Islamic phrases. </a:t>
            </a:r>
          </a:p>
        </p:txBody>
      </p:sp>
      <p:sp>
        <p:nvSpPr>
          <p:cNvPr id="4" name="Slide Number Placeholder 3">
            <a:extLst>
              <a:ext uri="{FF2B5EF4-FFF2-40B4-BE49-F238E27FC236}">
                <a16:creationId xmlns:a16="http://schemas.microsoft.com/office/drawing/2014/main" id="{840937FA-8B68-4AC6-A10F-EC9167DABADC}"/>
              </a:ext>
            </a:extLst>
          </p:cNvPr>
          <p:cNvSpPr>
            <a:spLocks noGrp="1"/>
          </p:cNvSpPr>
          <p:nvPr>
            <p:ph type="sldNum" sz="quarter" idx="12"/>
          </p:nvPr>
        </p:nvSpPr>
        <p:spPr/>
        <p:txBody>
          <a:bodyPr/>
          <a:lstStyle/>
          <a:p>
            <a:fld id="{C2F2C5E4-C367-4F50-B525-57F17A5873F9}" type="slidenum">
              <a:rPr lang="en-US" smtClean="0"/>
              <a:t>24</a:t>
            </a:fld>
            <a:endParaRPr lang="en-US"/>
          </a:p>
        </p:txBody>
      </p:sp>
      <p:pic>
        <p:nvPicPr>
          <p:cNvPr id="6" name="Picture 5">
            <a:extLst>
              <a:ext uri="{FF2B5EF4-FFF2-40B4-BE49-F238E27FC236}">
                <a16:creationId xmlns:a16="http://schemas.microsoft.com/office/drawing/2014/main" id="{00F3DB5A-2BA7-4486-9FA0-40D8CB634B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8112" y="183348"/>
            <a:ext cx="2236342" cy="2981789"/>
          </a:xfrm>
          <a:prstGeom prst="rect">
            <a:avLst/>
          </a:prstGeom>
        </p:spPr>
      </p:pic>
    </p:spTree>
    <p:extLst>
      <p:ext uri="{BB962C8B-B14F-4D97-AF65-F5344CB8AC3E}">
        <p14:creationId xmlns:p14="http://schemas.microsoft.com/office/powerpoint/2010/main" val="398958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CB8BBC-C9C6-45EA-AF65-11786A8C054D}"/>
              </a:ext>
            </a:extLst>
          </p:cNvPr>
          <p:cNvSpPr>
            <a:spLocks noGrp="1"/>
          </p:cNvSpPr>
          <p:nvPr>
            <p:ph idx="1"/>
          </p:nvPr>
        </p:nvSpPr>
        <p:spPr>
          <a:xfrm>
            <a:off x="838200" y="2187574"/>
            <a:ext cx="10515600" cy="4351338"/>
          </a:xfrm>
        </p:spPr>
        <p:txBody>
          <a:bodyPr>
            <a:normAutofit lnSpcReduction="10000"/>
          </a:bodyPr>
          <a:lstStyle/>
          <a:p>
            <a:r>
              <a:rPr lang="zh-CN" dirty="0"/>
              <a:t>现在，美国大众传媒以完全相同的方式妖魔化了中国。</a:t>
            </a:r>
            <a:r>
              <a:rPr lang="en-US" dirty="0"/>
              <a:t>Now, it’s China’s turn to be demonized in precisely the same way by the American mass media.</a:t>
            </a:r>
          </a:p>
          <a:p>
            <a:pPr>
              <a:lnSpc>
                <a:spcPct val="120000"/>
              </a:lnSpc>
            </a:pPr>
            <a:r>
              <a:rPr lang="zh-CN" altLang="en-US" dirty="0"/>
              <a:t>从逻辑上讲，中国人民和政府可以考虑重新评估中国穆斯林和伊斯兰教的形象。 极其不公正的陈规定型观念必须用公正的历史和媒体特征来代替。</a:t>
            </a:r>
          </a:p>
          <a:p>
            <a:r>
              <a:rPr lang="en-US" dirty="0"/>
              <a:t>Logically, Chinese people and government might consider re-evaluating the image of Muslims and Islam in China. Horribly unfair stereotypes need to be replaced with fair histories and media characterizations.</a:t>
            </a:r>
          </a:p>
        </p:txBody>
      </p:sp>
      <p:sp>
        <p:nvSpPr>
          <p:cNvPr id="4" name="Slide Number Placeholder 3">
            <a:extLst>
              <a:ext uri="{FF2B5EF4-FFF2-40B4-BE49-F238E27FC236}">
                <a16:creationId xmlns:a16="http://schemas.microsoft.com/office/drawing/2014/main" id="{8A234541-D177-45CE-9E66-4EA20415B494}"/>
              </a:ext>
            </a:extLst>
          </p:cNvPr>
          <p:cNvSpPr>
            <a:spLocks noGrp="1"/>
          </p:cNvSpPr>
          <p:nvPr>
            <p:ph type="sldNum" sz="quarter" idx="12"/>
          </p:nvPr>
        </p:nvSpPr>
        <p:spPr/>
        <p:txBody>
          <a:bodyPr/>
          <a:lstStyle/>
          <a:p>
            <a:fld id="{C2F2C5E4-C367-4F50-B525-57F17A5873F9}" type="slidenum">
              <a:rPr lang="en-US" smtClean="0"/>
              <a:t>25</a:t>
            </a:fld>
            <a:endParaRPr lang="en-US"/>
          </a:p>
        </p:txBody>
      </p:sp>
      <p:sp>
        <p:nvSpPr>
          <p:cNvPr id="6" name="TextBox 5">
            <a:extLst>
              <a:ext uri="{FF2B5EF4-FFF2-40B4-BE49-F238E27FC236}">
                <a16:creationId xmlns:a16="http://schemas.microsoft.com/office/drawing/2014/main" id="{8DEFE7D0-75C0-473B-83C9-F76327323E7D}"/>
              </a:ext>
            </a:extLst>
          </p:cNvPr>
          <p:cNvSpPr txBox="1"/>
          <p:nvPr/>
        </p:nvSpPr>
        <p:spPr>
          <a:xfrm>
            <a:off x="554804" y="681037"/>
            <a:ext cx="11082391" cy="1246495"/>
          </a:xfrm>
          <a:prstGeom prst="rect">
            <a:avLst/>
          </a:prstGeom>
          <a:noFill/>
        </p:spPr>
        <p:txBody>
          <a:bodyPr wrap="square" rtlCol="0">
            <a:spAutoFit/>
          </a:bodyPr>
          <a:lstStyle/>
          <a:p>
            <a:pPr algn="ctr"/>
            <a:r>
              <a:rPr lang="zh-CN" altLang="en-US" sz="3000" dirty="0"/>
              <a:t>有数百种有毒的美国电视节目和电影都在做同样的事情：妖魔化穆斯林和伊斯兰教。</a:t>
            </a:r>
            <a:endParaRPr lang="en-US" altLang="zh-CN" sz="3000" dirty="0"/>
          </a:p>
          <a:p>
            <a:pPr algn="ctr"/>
            <a:r>
              <a:rPr lang="en-US" sz="1500" dirty="0"/>
              <a:t>There are hundreds of poisonous American TV shows and movies that do the same thing: demonizing Muslims and Islam. </a:t>
            </a:r>
          </a:p>
        </p:txBody>
      </p:sp>
    </p:spTree>
    <p:extLst>
      <p:ext uri="{BB962C8B-B14F-4D97-AF65-F5344CB8AC3E}">
        <p14:creationId xmlns:p14="http://schemas.microsoft.com/office/powerpoint/2010/main" val="2121730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848BB-0FE5-4C32-96D2-ABEDA339D99F}"/>
              </a:ext>
            </a:extLst>
          </p:cNvPr>
          <p:cNvSpPr>
            <a:spLocks noGrp="1"/>
          </p:cNvSpPr>
          <p:nvPr>
            <p:ph type="title"/>
          </p:nvPr>
        </p:nvSpPr>
        <p:spPr>
          <a:xfrm>
            <a:off x="838200" y="269875"/>
            <a:ext cx="10515600" cy="606425"/>
          </a:xfrm>
        </p:spPr>
        <p:txBody>
          <a:bodyPr>
            <a:normAutofit/>
          </a:bodyPr>
          <a:lstStyle/>
          <a:p>
            <a:pPr algn="ctr"/>
            <a:r>
              <a:rPr lang="zh-CN" altLang="en-US" sz="3300" dirty="0"/>
              <a:t>难民署会议 </a:t>
            </a:r>
            <a:r>
              <a:rPr lang="en-US" altLang="zh-CN" sz="3300" dirty="0"/>
              <a:t>2019</a:t>
            </a:r>
            <a:r>
              <a:rPr lang="zh-CN" altLang="en-US" sz="3300" dirty="0"/>
              <a:t>年</a:t>
            </a:r>
            <a:r>
              <a:rPr lang="en-US" altLang="zh-CN" sz="3300" dirty="0"/>
              <a:t>6</a:t>
            </a:r>
            <a:r>
              <a:rPr lang="zh-CN" altLang="en-US" sz="3300" dirty="0"/>
              <a:t>月</a:t>
            </a:r>
            <a:r>
              <a:rPr lang="en-US" altLang="zh-CN" sz="3300" dirty="0"/>
              <a:t>25</a:t>
            </a:r>
            <a:r>
              <a:rPr lang="zh-CN" altLang="en-US" sz="3300" dirty="0"/>
              <a:t>日</a:t>
            </a:r>
            <a:endParaRPr lang="en-US" sz="3300" dirty="0"/>
          </a:p>
        </p:txBody>
      </p:sp>
      <p:sp>
        <p:nvSpPr>
          <p:cNvPr id="3" name="Content Placeholder 2">
            <a:extLst>
              <a:ext uri="{FF2B5EF4-FFF2-40B4-BE49-F238E27FC236}">
                <a16:creationId xmlns:a16="http://schemas.microsoft.com/office/drawing/2014/main" id="{DD9B6349-3DD1-4962-BB3B-9F0118F6FE72}"/>
              </a:ext>
            </a:extLst>
          </p:cNvPr>
          <p:cNvSpPr>
            <a:spLocks noGrp="1"/>
          </p:cNvSpPr>
          <p:nvPr>
            <p:ph idx="1"/>
          </p:nvPr>
        </p:nvSpPr>
        <p:spPr>
          <a:xfrm>
            <a:off x="838200" y="1019175"/>
            <a:ext cx="10515600" cy="5157788"/>
          </a:xfrm>
        </p:spPr>
        <p:txBody>
          <a:bodyPr>
            <a:normAutofit fontScale="85000" lnSpcReduction="10000"/>
          </a:bodyPr>
          <a:lstStyle/>
          <a:p>
            <a:pPr>
              <a:lnSpc>
                <a:spcPct val="150000"/>
              </a:lnSpc>
            </a:pPr>
            <a:r>
              <a:rPr lang="zh-CN" altLang="en-US" sz="2500" dirty="0"/>
              <a:t>一小群（所有非洲人）穆斯林政治寻求庇护者聚集在观众的右边。 从针对“迈克尔”的评论和问题来看，他们似乎很难获得“住宿登记表”。 他们最经常被警察骚扰。 </a:t>
            </a:r>
            <a:r>
              <a:rPr lang="en-US" sz="1400" dirty="0"/>
              <a:t>The small group of (all African) Muslim Political Asylum Seekers were clustered together on the right side of the audience. Judging by their comments and questions for “Michael” they appear to have had a very difficult time. They were frequently harassed by police.</a:t>
            </a:r>
          </a:p>
          <a:p>
            <a:pPr>
              <a:lnSpc>
                <a:spcPct val="150000"/>
              </a:lnSpc>
            </a:pPr>
            <a:r>
              <a:rPr lang="zh-CN" altLang="en-US" sz="2500" dirty="0"/>
              <a:t>相比之下，在中国基督教组织的帮助下带到中国的政治避难者在获得极其重要的“住宿登记表”方面没有问题。</a:t>
            </a:r>
            <a:r>
              <a:rPr lang="en-US" sz="1400" dirty="0"/>
              <a:t>In contrast, the Political Asylum Seekers brought to China with the assistance of Chinese Christian organizations appeared much quieter and did not appear to have had problems getting the extremely important “Accommodation Registration Form.”</a:t>
            </a:r>
          </a:p>
          <a:p>
            <a:pPr>
              <a:lnSpc>
                <a:spcPct val="160000"/>
              </a:lnSpc>
            </a:pPr>
            <a:r>
              <a:rPr lang="zh-CN" altLang="en-US" sz="2500" dirty="0"/>
              <a:t>面对那次会议上来自穆斯林少数群体的众多投诉，“迈克尔”说，他将再次通知所有警察局的警察，向持有政治避难者证书的人提供“住宿登记表”。后来证明这是谎言。</a:t>
            </a:r>
            <a:endParaRPr lang="en-US" altLang="zh-CN" sz="2500" dirty="0"/>
          </a:p>
          <a:p>
            <a:pPr>
              <a:lnSpc>
                <a:spcPct val="160000"/>
              </a:lnSpc>
            </a:pPr>
            <a:r>
              <a:rPr lang="en-US" sz="1400" dirty="0"/>
              <a:t>Faced with a barrage of complaints from the small Muslim minority at that meeting, “Michael” said he would again inform police in all police stations to give the “Accommodation Registration Form” to those with the Political Asylum Seeker Certificate. This later turned out to be a lie.</a:t>
            </a:r>
          </a:p>
          <a:p>
            <a:endParaRPr lang="en-US" dirty="0"/>
          </a:p>
        </p:txBody>
      </p:sp>
      <p:sp>
        <p:nvSpPr>
          <p:cNvPr id="4" name="Slide Number Placeholder 3">
            <a:extLst>
              <a:ext uri="{FF2B5EF4-FFF2-40B4-BE49-F238E27FC236}">
                <a16:creationId xmlns:a16="http://schemas.microsoft.com/office/drawing/2014/main" id="{7F7D76FA-3BD6-46EF-BB2F-ACBEC6EDCA11}"/>
              </a:ext>
            </a:extLst>
          </p:cNvPr>
          <p:cNvSpPr>
            <a:spLocks noGrp="1"/>
          </p:cNvSpPr>
          <p:nvPr>
            <p:ph type="sldNum" sz="quarter" idx="12"/>
          </p:nvPr>
        </p:nvSpPr>
        <p:spPr/>
        <p:txBody>
          <a:bodyPr/>
          <a:lstStyle/>
          <a:p>
            <a:fld id="{C2F2C5E4-C367-4F50-B525-57F17A5873F9}" type="slidenum">
              <a:rPr lang="en-US" smtClean="0"/>
              <a:t>26</a:t>
            </a:fld>
            <a:endParaRPr lang="en-US"/>
          </a:p>
        </p:txBody>
      </p:sp>
    </p:spTree>
    <p:extLst>
      <p:ext uri="{BB962C8B-B14F-4D97-AF65-F5344CB8AC3E}">
        <p14:creationId xmlns:p14="http://schemas.microsoft.com/office/powerpoint/2010/main" val="2200120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7CD69-D3F2-4218-B5C2-DAD4A38225CD}"/>
              </a:ext>
            </a:extLst>
          </p:cNvPr>
          <p:cNvSpPr>
            <a:spLocks noGrp="1"/>
          </p:cNvSpPr>
          <p:nvPr>
            <p:ph type="title"/>
          </p:nvPr>
        </p:nvSpPr>
        <p:spPr/>
        <p:txBody>
          <a:bodyPr/>
          <a:lstStyle/>
          <a:p>
            <a:pPr algn="ctr"/>
            <a:r>
              <a:rPr lang="zh-CN" altLang="en-US" b="1" dirty="0"/>
              <a:t>破坏</a:t>
            </a:r>
            <a:r>
              <a:rPr lang="en-US" altLang="zh-CN" b="1" dirty="0"/>
              <a:t>``</a:t>
            </a:r>
            <a:r>
              <a:rPr lang="zh-CN" altLang="en-US" b="1" dirty="0"/>
              <a:t>一带一路</a:t>
            </a:r>
            <a:r>
              <a:rPr lang="en-US" altLang="zh-CN" b="1" dirty="0"/>
              <a:t>‘’</a:t>
            </a:r>
            <a:r>
              <a:rPr lang="zh-CN" altLang="en-US" b="1" dirty="0"/>
              <a:t>倡议</a:t>
            </a:r>
            <a:br>
              <a:rPr lang="en-US" altLang="zh-CN" dirty="0"/>
            </a:br>
            <a:r>
              <a:rPr lang="en-US" sz="1400" dirty="0"/>
              <a:t>Destabilizing the Belt and Road Initiative</a:t>
            </a:r>
          </a:p>
        </p:txBody>
      </p:sp>
      <p:sp>
        <p:nvSpPr>
          <p:cNvPr id="3" name="Content Placeholder 2">
            <a:extLst>
              <a:ext uri="{FF2B5EF4-FFF2-40B4-BE49-F238E27FC236}">
                <a16:creationId xmlns:a16="http://schemas.microsoft.com/office/drawing/2014/main" id="{6A275312-C7F5-471B-8C93-772484428DD3}"/>
              </a:ext>
            </a:extLst>
          </p:cNvPr>
          <p:cNvSpPr>
            <a:spLocks noGrp="1"/>
          </p:cNvSpPr>
          <p:nvPr>
            <p:ph idx="1"/>
          </p:nvPr>
        </p:nvSpPr>
        <p:spPr/>
        <p:txBody>
          <a:bodyPr>
            <a:normAutofit lnSpcReduction="10000"/>
          </a:bodyPr>
          <a:lstStyle/>
          <a:p>
            <a:pPr marL="0" indent="0">
              <a:lnSpc>
                <a:spcPct val="130000"/>
              </a:lnSpc>
              <a:buNone/>
            </a:pPr>
            <a:r>
              <a:rPr lang="zh-CN" altLang="en-US" sz="2800" dirty="0"/>
              <a:t>有联合国难民事务高级专员办事处 </a:t>
            </a:r>
            <a:r>
              <a:rPr lang="en-US" altLang="zh-CN" sz="2800" dirty="0"/>
              <a:t>–</a:t>
            </a:r>
            <a:r>
              <a:rPr lang="zh-CN" altLang="en-US" sz="2800" dirty="0"/>
              <a:t>名代表在场。有很多目击者。 这似乎是中国的国家政策。 但是，将穆斯林作为骚扰的目标，不可能帮助建立或维持“一带一路”倡议。 一带一路的大多数国家都是穆斯林。 许多穆斯林国家已捐款大量。 当然，大多数国家领导人把钱放在第一位，但是巴勒斯坦和其他穆斯林国家的持续侵蚀使对穆斯林的迫害成为任何国家政策中的重大缺陷。</a:t>
            </a:r>
            <a:r>
              <a:rPr lang="en-US" sz="2800" dirty="0"/>
              <a:t> </a:t>
            </a:r>
            <a:r>
              <a:rPr lang="en-US" sz="1400" dirty="0"/>
              <a:t>UNHCR Representatives were there. There are many witnesses. This appears to be Chinese state policy. However, focusing on Muslims as targets of harassment is not likely to help build or maintain the Belt and Road Initiative. Most Belt and Road countries are Muslim. Many Muslim countries have contributed significant amounts of money. Of course, most national leaders put money first, however the continued erosion of Palestine and other Muslim countries makes persecution of Muslims a profound flaw in any national policy.</a:t>
            </a:r>
          </a:p>
          <a:p>
            <a:pPr marL="0" indent="0">
              <a:buNone/>
            </a:pPr>
            <a:endParaRPr lang="en-US" dirty="0"/>
          </a:p>
        </p:txBody>
      </p:sp>
      <p:sp>
        <p:nvSpPr>
          <p:cNvPr id="4" name="Slide Number Placeholder 3">
            <a:extLst>
              <a:ext uri="{FF2B5EF4-FFF2-40B4-BE49-F238E27FC236}">
                <a16:creationId xmlns:a16="http://schemas.microsoft.com/office/drawing/2014/main" id="{9D223343-446A-4643-858D-8F135B8065FD}"/>
              </a:ext>
            </a:extLst>
          </p:cNvPr>
          <p:cNvSpPr>
            <a:spLocks noGrp="1"/>
          </p:cNvSpPr>
          <p:nvPr>
            <p:ph type="sldNum" sz="quarter" idx="12"/>
          </p:nvPr>
        </p:nvSpPr>
        <p:spPr/>
        <p:txBody>
          <a:bodyPr/>
          <a:lstStyle/>
          <a:p>
            <a:fld id="{C2F2C5E4-C367-4F50-B525-57F17A5873F9}" type="slidenum">
              <a:rPr lang="en-US" smtClean="0"/>
              <a:t>27</a:t>
            </a:fld>
            <a:endParaRPr lang="en-US"/>
          </a:p>
        </p:txBody>
      </p:sp>
    </p:spTree>
    <p:extLst>
      <p:ext uri="{BB962C8B-B14F-4D97-AF65-F5344CB8AC3E}">
        <p14:creationId xmlns:p14="http://schemas.microsoft.com/office/powerpoint/2010/main" val="4264611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D878D-76B0-4174-874E-DE64819521FF}"/>
              </a:ext>
            </a:extLst>
          </p:cNvPr>
          <p:cNvSpPr>
            <a:spLocks noGrp="1"/>
          </p:cNvSpPr>
          <p:nvPr>
            <p:ph type="title"/>
          </p:nvPr>
        </p:nvSpPr>
        <p:spPr>
          <a:xfrm>
            <a:off x="838200" y="365125"/>
            <a:ext cx="10515600" cy="851425"/>
          </a:xfrm>
        </p:spPr>
        <p:txBody>
          <a:bodyPr>
            <a:normAutofit fontScale="90000"/>
          </a:bodyPr>
          <a:lstStyle/>
          <a:p>
            <a:r>
              <a:rPr lang="zh-CN" dirty="0"/>
              <a:t>注释</a:t>
            </a:r>
            <a:r>
              <a:rPr lang="en-US" altLang="zh-CN" dirty="0"/>
              <a:t>1</a:t>
            </a:r>
            <a:r>
              <a:rPr lang="zh-CN" dirty="0"/>
              <a:t>（第</a:t>
            </a:r>
            <a:r>
              <a:rPr lang="en-US" altLang="zh-CN" dirty="0"/>
              <a:t>4</a:t>
            </a:r>
            <a:r>
              <a:rPr lang="zh-CN" dirty="0"/>
              <a:t>页）</a:t>
            </a:r>
            <a:r>
              <a:rPr lang="zh-CN" sz="2000" b="1" dirty="0"/>
              <a:t> 2019年7月8日</a:t>
            </a:r>
            <a:r>
              <a:rPr lang="en-US" altLang="zh-CN" sz="2000" b="1" dirty="0"/>
              <a:t> </a:t>
            </a:r>
            <a:r>
              <a:rPr lang="en-US" sz="2000" dirty="0"/>
              <a:t>Notes Page 4 – Michael’s failure to inform Police Stations</a:t>
            </a:r>
            <a:endParaRPr lang="en-US" sz="2000" b="1" dirty="0"/>
          </a:p>
        </p:txBody>
      </p:sp>
      <p:sp>
        <p:nvSpPr>
          <p:cNvPr id="3" name="Content Placeholder 2">
            <a:extLst>
              <a:ext uri="{FF2B5EF4-FFF2-40B4-BE49-F238E27FC236}">
                <a16:creationId xmlns:a16="http://schemas.microsoft.com/office/drawing/2014/main" id="{4568F777-4064-4AC3-B269-541C5C8D8ED6}"/>
              </a:ext>
            </a:extLst>
          </p:cNvPr>
          <p:cNvSpPr>
            <a:spLocks noGrp="1"/>
          </p:cNvSpPr>
          <p:nvPr>
            <p:ph idx="1"/>
          </p:nvPr>
        </p:nvSpPr>
        <p:spPr>
          <a:xfrm>
            <a:off x="838200" y="1470991"/>
            <a:ext cx="10515600" cy="4705972"/>
          </a:xfrm>
        </p:spPr>
        <p:txBody>
          <a:bodyPr>
            <a:normAutofit fontScale="85000" lnSpcReduction="10000"/>
          </a:bodyPr>
          <a:lstStyle/>
          <a:p>
            <a:pPr>
              <a:lnSpc>
                <a:spcPct val="160000"/>
              </a:lnSpc>
            </a:pPr>
            <a:r>
              <a:rPr lang="en-US" altLang="zh-CN" dirty="0"/>
              <a:t>2019</a:t>
            </a:r>
            <a:r>
              <a:rPr lang="zh-CN" altLang="en-US" dirty="0"/>
              <a:t>年</a:t>
            </a:r>
            <a:r>
              <a:rPr lang="en-US" altLang="zh-CN" dirty="0"/>
              <a:t>7</a:t>
            </a:r>
            <a:r>
              <a:rPr lang="zh-CN" altLang="en-US" dirty="0"/>
              <a:t>月</a:t>
            </a:r>
            <a:r>
              <a:rPr lang="en-US" altLang="zh-CN" dirty="0"/>
              <a:t>8</a:t>
            </a:r>
            <a:r>
              <a:rPr lang="zh-CN" altLang="en-US" dirty="0"/>
              <a:t>日。早上，我去当地的警察局索取了一份新的“住宿登记表”。</a:t>
            </a:r>
            <a:r>
              <a:rPr lang="en-US" sz="1400" dirty="0"/>
              <a:t>July 8, 2019. In the morning I went to the local police station to get a renewed “Accommodation Registration Form.”</a:t>
            </a:r>
          </a:p>
          <a:p>
            <a:pPr>
              <a:lnSpc>
                <a:spcPct val="150000"/>
              </a:lnSpc>
            </a:pPr>
            <a:r>
              <a:rPr lang="zh-CN" altLang="en-US" b="1" dirty="0">
                <a:solidFill>
                  <a:srgbClr val="FF0000"/>
                </a:solidFill>
              </a:rPr>
              <a:t>昌平区派出所的警察从未听说过“政治避难证明”。 看来他们打电话给“国家安全部”以获取信息。 迈克尔没有履行向当地警察局提供信息的承诺。 （有关寻求政治庇护者的信息以及警方提供“住宿登记表”的义务。）至少在政治寻求庇护者是穆斯林的情况下，这是迈克尔一贯的错误。 我是穆斯林，他知道。 </a:t>
            </a:r>
            <a:r>
              <a:rPr lang="en-US" sz="1500" dirty="0"/>
              <a:t>Police at the police station in Changping District had never heard of a “Political Asylum Certificate.” It appears they called the Ministry of State Security for Information. Michael failed to fulfill his promise to inform local police departments regarding Political Asylum seekers and the police obligation to provide “Accommodation Registration Forms.” This is a consistent “error” Michael appears to make at least for Muslim Political Asylum seekers. I am a Muslim and he knows it.</a:t>
            </a:r>
          </a:p>
        </p:txBody>
      </p:sp>
      <p:sp>
        <p:nvSpPr>
          <p:cNvPr id="4" name="Slide Number Placeholder 3">
            <a:extLst>
              <a:ext uri="{FF2B5EF4-FFF2-40B4-BE49-F238E27FC236}">
                <a16:creationId xmlns:a16="http://schemas.microsoft.com/office/drawing/2014/main" id="{505A0AC6-154D-406C-84F9-262F64C345A7}"/>
              </a:ext>
            </a:extLst>
          </p:cNvPr>
          <p:cNvSpPr>
            <a:spLocks noGrp="1"/>
          </p:cNvSpPr>
          <p:nvPr>
            <p:ph type="sldNum" sz="quarter" idx="12"/>
          </p:nvPr>
        </p:nvSpPr>
        <p:spPr/>
        <p:txBody>
          <a:bodyPr/>
          <a:lstStyle/>
          <a:p>
            <a:fld id="{C2F2C5E4-C367-4F50-B525-57F17A5873F9}" type="slidenum">
              <a:rPr lang="en-US" smtClean="0"/>
              <a:t>28</a:t>
            </a:fld>
            <a:endParaRPr lang="en-US"/>
          </a:p>
        </p:txBody>
      </p:sp>
    </p:spTree>
    <p:extLst>
      <p:ext uri="{BB962C8B-B14F-4D97-AF65-F5344CB8AC3E}">
        <p14:creationId xmlns:p14="http://schemas.microsoft.com/office/powerpoint/2010/main" val="2205504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CEC8C-FDFD-4037-B342-D3F647A3E079}"/>
              </a:ext>
            </a:extLst>
          </p:cNvPr>
          <p:cNvSpPr>
            <a:spLocks noGrp="1"/>
          </p:cNvSpPr>
          <p:nvPr>
            <p:ph type="title"/>
          </p:nvPr>
        </p:nvSpPr>
        <p:spPr/>
        <p:txBody>
          <a:bodyPr>
            <a:normAutofit/>
          </a:bodyPr>
          <a:lstStyle/>
          <a:p>
            <a:pPr algn="ctr"/>
            <a:r>
              <a:rPr lang="zh-CN" altLang="en-US" sz="3900" dirty="0"/>
              <a:t>迈克尔的首要任务：我和苗慧的关系</a:t>
            </a:r>
            <a:r>
              <a:rPr lang="zh-CN" sz="3900" b="1" dirty="0"/>
              <a:t> </a:t>
            </a:r>
            <a:r>
              <a:rPr lang="zh-CN" sz="2000" b="1" dirty="0"/>
              <a:t>2019年7月8日</a:t>
            </a:r>
            <a:r>
              <a:rPr lang="en-US" altLang="zh-CN" sz="2000" b="1" dirty="0"/>
              <a:t> </a:t>
            </a:r>
            <a:r>
              <a:rPr lang="en-US" sz="2000" dirty="0"/>
              <a:t>Notes </a:t>
            </a:r>
            <a:br>
              <a:rPr lang="en-US" sz="2000" dirty="0"/>
            </a:br>
            <a:r>
              <a:rPr lang="en-US" sz="2000" b="1" dirty="0">
                <a:solidFill>
                  <a:srgbClr val="FF0000"/>
                </a:solidFill>
              </a:rPr>
              <a:t>Michael’s priority: My relationship with M.H.</a:t>
            </a:r>
          </a:p>
        </p:txBody>
      </p:sp>
      <p:sp>
        <p:nvSpPr>
          <p:cNvPr id="3" name="Content Placeholder 2">
            <a:extLst>
              <a:ext uri="{FF2B5EF4-FFF2-40B4-BE49-F238E27FC236}">
                <a16:creationId xmlns:a16="http://schemas.microsoft.com/office/drawing/2014/main" id="{33DCBA14-4225-42AC-9BF6-F5AD97DBBDE8}"/>
              </a:ext>
            </a:extLst>
          </p:cNvPr>
          <p:cNvSpPr>
            <a:spLocks noGrp="1"/>
          </p:cNvSpPr>
          <p:nvPr>
            <p:ph idx="1"/>
          </p:nvPr>
        </p:nvSpPr>
        <p:spPr>
          <a:xfrm>
            <a:off x="838200" y="1507573"/>
            <a:ext cx="10515600" cy="4351338"/>
          </a:xfrm>
        </p:spPr>
        <p:txBody>
          <a:bodyPr>
            <a:normAutofit fontScale="85000" lnSpcReduction="20000"/>
          </a:bodyPr>
          <a:lstStyle/>
          <a:p>
            <a:pPr>
              <a:lnSpc>
                <a:spcPct val="150000"/>
              </a:lnSpc>
            </a:pPr>
            <a:r>
              <a:rPr lang="zh-CN" altLang="en-US" sz="2500" dirty="0"/>
              <a:t>那天下午早些时候，迈克尔在另一名警察的陪同下参观了我的公寓。 他首先问我为什么不娶未婚夫苗慧。 我告诉他，这是由于美国州离婚法的复杂性导致我无法与前妻离婚。 </a:t>
            </a:r>
            <a:r>
              <a:rPr lang="en-US" altLang="zh-CN" sz="2500" dirty="0"/>
              <a:t>25</a:t>
            </a:r>
            <a:r>
              <a:rPr lang="zh-CN" altLang="en-US" sz="2500" dirty="0"/>
              <a:t>年来，我与前妻没有亲密关系。 美国的</a:t>
            </a:r>
            <a:r>
              <a:rPr lang="en-US" altLang="zh-CN" sz="2500" dirty="0"/>
              <a:t>50</a:t>
            </a:r>
            <a:r>
              <a:rPr lang="zh-CN" altLang="en-US" sz="2500" dirty="0"/>
              <a:t>个州中的每个州都有不同的离婚法。 威斯康星州要求我在那住六个月以申请离婚。 我知道，如果我住在威斯康星州，我的生命将处于极端危险之中。 如果可以的话，我本来可以和我的未婚夫苗慧结婚的。 但是在中国，如果没有美国威斯康星州的离婚证件，我就无法结婚。</a:t>
            </a:r>
            <a:endParaRPr lang="en-US" sz="2500" dirty="0"/>
          </a:p>
          <a:p>
            <a:r>
              <a:rPr lang="en-US" sz="1400" dirty="0"/>
              <a:t>Early that afternoon Michael accompanied by another police officer visited my apartment. He first asked why I did not marry my fiancée, M.H.. I told him it was due to complications in American State Divorce law that did not allow me to divorce my (former) wife. I have not been intimate with my former wife in 25 years. Each of the 50 states in the USA has different divorce laws. The state of Wisconsin requires I live there for six months to petition for divorce. I know my life would be in extreme danger if I lived in Wisconsin. I would have married my (then) fiancée M.H. if I could have. However in China I cannot marry without a divorce paper from the state of Wisconsin USA. </a:t>
            </a:r>
          </a:p>
          <a:p>
            <a:pPr marL="0" indent="0">
              <a:buNone/>
            </a:pPr>
            <a:r>
              <a:rPr lang="en-US" sz="2600" b="1" dirty="0">
                <a:solidFill>
                  <a:srgbClr val="FF0000"/>
                </a:solidFill>
              </a:rPr>
              <a:t> </a:t>
            </a:r>
            <a:r>
              <a:rPr lang="zh-CN" altLang="en-US" sz="2600" b="1" dirty="0">
                <a:solidFill>
                  <a:srgbClr val="FF0000"/>
                </a:solidFill>
              </a:rPr>
              <a:t>附件</a:t>
            </a:r>
            <a:r>
              <a:rPr lang="en-US" altLang="zh-CN" sz="2600" b="1" dirty="0">
                <a:solidFill>
                  <a:srgbClr val="FF0000"/>
                </a:solidFill>
              </a:rPr>
              <a:t>5</a:t>
            </a:r>
            <a:r>
              <a:rPr lang="zh-CN" altLang="en-US" sz="2600" b="1" dirty="0">
                <a:solidFill>
                  <a:srgbClr val="FF0000"/>
                </a:solidFill>
              </a:rPr>
              <a:t>：</a:t>
            </a:r>
            <a:r>
              <a:rPr lang="en-US" altLang="zh-CN" sz="2600" b="1" dirty="0">
                <a:solidFill>
                  <a:srgbClr val="FF0000"/>
                </a:solidFill>
              </a:rPr>
              <a:t>2019_07_08 Michael</a:t>
            </a:r>
            <a:r>
              <a:rPr lang="zh-CN" altLang="en-US" sz="2600" b="1" dirty="0">
                <a:solidFill>
                  <a:srgbClr val="FF0000"/>
                </a:solidFill>
              </a:rPr>
              <a:t>将于</a:t>
            </a:r>
            <a:r>
              <a:rPr lang="en-US" altLang="zh-CN" sz="2600" b="1" dirty="0">
                <a:solidFill>
                  <a:srgbClr val="FF0000"/>
                </a:solidFill>
              </a:rPr>
              <a:t>7</a:t>
            </a:r>
            <a:r>
              <a:rPr lang="zh-CN" altLang="en-US" sz="2600" b="1" dirty="0">
                <a:solidFill>
                  <a:srgbClr val="FF0000"/>
                </a:solidFill>
              </a:rPr>
              <a:t>月</a:t>
            </a:r>
            <a:r>
              <a:rPr lang="en-US" altLang="zh-CN" sz="2600" b="1" dirty="0">
                <a:solidFill>
                  <a:srgbClr val="FF0000"/>
                </a:solidFill>
              </a:rPr>
              <a:t>8</a:t>
            </a:r>
            <a:r>
              <a:rPr lang="zh-CN" altLang="en-US" sz="2600" b="1" dirty="0">
                <a:solidFill>
                  <a:srgbClr val="FF0000"/>
                </a:solidFill>
              </a:rPr>
              <a:t>日访问我的公寓</a:t>
            </a:r>
            <a:r>
              <a:rPr lang="en-US" altLang="zh-CN" sz="2600" b="1" dirty="0">
                <a:solidFill>
                  <a:srgbClr val="FF0000"/>
                </a:solidFill>
              </a:rPr>
              <a:t>-</a:t>
            </a:r>
            <a:r>
              <a:rPr lang="zh-CN" altLang="en-US" sz="2600" b="1" dirty="0">
                <a:solidFill>
                  <a:srgbClr val="FF0000"/>
                </a:solidFill>
              </a:rPr>
              <a:t>他的非法威胁 </a:t>
            </a:r>
            <a:endParaRPr lang="en-US" altLang="zh-CN" sz="2600" b="1" dirty="0">
              <a:solidFill>
                <a:srgbClr val="FF0000"/>
              </a:solidFill>
            </a:endParaRPr>
          </a:p>
          <a:p>
            <a:pPr marL="0" indent="0">
              <a:buNone/>
            </a:pPr>
            <a:r>
              <a:rPr lang="en-US" sz="2100" b="1" dirty="0">
                <a:solidFill>
                  <a:srgbClr val="FF0000"/>
                </a:solidFill>
              </a:rPr>
              <a:t>Attachment 5: 2019_07_08 Michael Visit to my Apartment July 8_threats</a:t>
            </a:r>
            <a:endParaRPr lang="en-US" sz="2100" dirty="0"/>
          </a:p>
          <a:p>
            <a:pPr marL="0" indent="0">
              <a:buNone/>
            </a:pPr>
            <a:endParaRPr lang="en-US" dirty="0"/>
          </a:p>
        </p:txBody>
      </p:sp>
      <p:sp>
        <p:nvSpPr>
          <p:cNvPr id="4" name="Slide Number Placeholder 3">
            <a:extLst>
              <a:ext uri="{FF2B5EF4-FFF2-40B4-BE49-F238E27FC236}">
                <a16:creationId xmlns:a16="http://schemas.microsoft.com/office/drawing/2014/main" id="{9D78A45A-5023-4D12-BB48-046B977ACDFE}"/>
              </a:ext>
            </a:extLst>
          </p:cNvPr>
          <p:cNvSpPr>
            <a:spLocks noGrp="1"/>
          </p:cNvSpPr>
          <p:nvPr>
            <p:ph type="sldNum" sz="quarter" idx="12"/>
          </p:nvPr>
        </p:nvSpPr>
        <p:spPr/>
        <p:txBody>
          <a:bodyPr/>
          <a:lstStyle/>
          <a:p>
            <a:fld id="{C2F2C5E4-C367-4F50-B525-57F17A5873F9}" type="slidenum">
              <a:rPr lang="en-US" smtClean="0"/>
              <a:t>29</a:t>
            </a:fld>
            <a:endParaRPr lang="en-US"/>
          </a:p>
        </p:txBody>
      </p:sp>
    </p:spTree>
    <p:extLst>
      <p:ext uri="{BB962C8B-B14F-4D97-AF65-F5344CB8AC3E}">
        <p14:creationId xmlns:p14="http://schemas.microsoft.com/office/powerpoint/2010/main" val="4029725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4E1F6-0236-4565-A421-ADB941C1198E}"/>
              </a:ext>
            </a:extLst>
          </p:cNvPr>
          <p:cNvSpPr>
            <a:spLocks noGrp="1"/>
          </p:cNvSpPr>
          <p:nvPr>
            <p:ph type="title"/>
          </p:nvPr>
        </p:nvSpPr>
        <p:spPr>
          <a:xfrm>
            <a:off x="838200" y="22285"/>
            <a:ext cx="10515600" cy="1325563"/>
          </a:xfrm>
        </p:spPr>
        <p:txBody>
          <a:bodyPr/>
          <a:lstStyle/>
          <a:p>
            <a:pPr algn="ctr"/>
            <a:r>
              <a:rPr lang="zh-CN" altLang="en-US" dirty="0"/>
              <a:t>蜂拥而至的情报行动 </a:t>
            </a:r>
            <a:br>
              <a:rPr lang="en-US" altLang="zh-CN" dirty="0"/>
            </a:br>
            <a:r>
              <a:rPr lang="en-US" altLang="zh-CN" sz="2200" dirty="0"/>
              <a:t>“</a:t>
            </a:r>
            <a:r>
              <a:rPr lang="en-US" sz="2200" dirty="0"/>
              <a:t>Swarming” in intelligence operations</a:t>
            </a:r>
          </a:p>
        </p:txBody>
      </p:sp>
      <p:sp>
        <p:nvSpPr>
          <p:cNvPr id="4" name="Slide Number Placeholder 3">
            <a:extLst>
              <a:ext uri="{FF2B5EF4-FFF2-40B4-BE49-F238E27FC236}">
                <a16:creationId xmlns:a16="http://schemas.microsoft.com/office/drawing/2014/main" id="{2D66A574-B21D-47AA-AE0B-567120C210C7}"/>
              </a:ext>
            </a:extLst>
          </p:cNvPr>
          <p:cNvSpPr>
            <a:spLocks noGrp="1"/>
          </p:cNvSpPr>
          <p:nvPr>
            <p:ph type="sldNum" sz="quarter" idx="12"/>
          </p:nvPr>
        </p:nvSpPr>
        <p:spPr/>
        <p:txBody>
          <a:bodyPr/>
          <a:lstStyle/>
          <a:p>
            <a:fld id="{C2F2C5E4-C367-4F50-B525-57F17A5873F9}" type="slidenum">
              <a:rPr lang="en-US" smtClean="0"/>
              <a:t>3</a:t>
            </a:fld>
            <a:endParaRPr lang="en-US"/>
          </a:p>
        </p:txBody>
      </p:sp>
      <p:pic>
        <p:nvPicPr>
          <p:cNvPr id="10" name="Content Placeholder 9">
            <a:extLst>
              <a:ext uri="{FF2B5EF4-FFF2-40B4-BE49-F238E27FC236}">
                <a16:creationId xmlns:a16="http://schemas.microsoft.com/office/drawing/2014/main" id="{4068633D-0EEE-45DF-AFB8-B1EB2CC2BA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68935" y="1861778"/>
            <a:ext cx="3738174" cy="2307154"/>
          </a:xfrm>
        </p:spPr>
      </p:pic>
      <p:sp>
        <p:nvSpPr>
          <p:cNvPr id="11" name="TextBox 10">
            <a:extLst>
              <a:ext uri="{FF2B5EF4-FFF2-40B4-BE49-F238E27FC236}">
                <a16:creationId xmlns:a16="http://schemas.microsoft.com/office/drawing/2014/main" id="{C686BC5B-061A-43F6-82A1-819AEC79EB35}"/>
              </a:ext>
            </a:extLst>
          </p:cNvPr>
          <p:cNvSpPr txBox="1"/>
          <p:nvPr/>
        </p:nvSpPr>
        <p:spPr>
          <a:xfrm>
            <a:off x="8181533" y="4281937"/>
            <a:ext cx="3601334" cy="800219"/>
          </a:xfrm>
          <a:prstGeom prst="rect">
            <a:avLst/>
          </a:prstGeom>
          <a:noFill/>
        </p:spPr>
        <p:txBody>
          <a:bodyPr wrap="square" rtlCol="0">
            <a:spAutoFit/>
          </a:bodyPr>
          <a:lstStyle/>
          <a:p>
            <a:pPr algn="ctr"/>
            <a:r>
              <a:rPr lang="zh-CN" altLang="en-US" sz="2300" dirty="0"/>
              <a:t>一群蜜蜂在飞行 </a:t>
            </a:r>
            <a:endParaRPr lang="en-US" altLang="zh-CN" sz="2300" dirty="0"/>
          </a:p>
          <a:p>
            <a:pPr algn="ctr"/>
            <a:r>
              <a:rPr lang="en-US" sz="2300" dirty="0"/>
              <a:t>A swarm of bees in flight</a:t>
            </a:r>
          </a:p>
        </p:txBody>
      </p:sp>
      <p:sp>
        <p:nvSpPr>
          <p:cNvPr id="12" name="TextBox 11">
            <a:extLst>
              <a:ext uri="{FF2B5EF4-FFF2-40B4-BE49-F238E27FC236}">
                <a16:creationId xmlns:a16="http://schemas.microsoft.com/office/drawing/2014/main" id="{3810D51E-9FEC-49C6-9F65-CF6A8FF97765}"/>
              </a:ext>
            </a:extLst>
          </p:cNvPr>
          <p:cNvSpPr txBox="1"/>
          <p:nvPr/>
        </p:nvSpPr>
        <p:spPr>
          <a:xfrm>
            <a:off x="609600" y="5815269"/>
            <a:ext cx="10611734" cy="892552"/>
          </a:xfrm>
          <a:prstGeom prst="rect">
            <a:avLst/>
          </a:prstGeom>
          <a:noFill/>
        </p:spPr>
        <p:txBody>
          <a:bodyPr wrap="square" rtlCol="0">
            <a:spAutoFit/>
          </a:bodyPr>
          <a:lstStyle/>
          <a:p>
            <a:r>
              <a:rPr lang="en-US" sz="1300" dirty="0"/>
              <a:t>Given a large enough number of foreign intelligence operatives within an enclosed environment it is very easy to completely defame an individual. I was the only foreign teacher at my school that likes and respects the Chinese government. I was the only Muslim foreign teacher for most of the time I taught there. The “Christians” gradually took over the school – and the swarm forced me out. The swarm was led by very prejudiced foreign teachers and the Chinese head of the English Department. She was also the chief minister of a large underground church in this district of Beijing. </a:t>
            </a:r>
          </a:p>
        </p:txBody>
      </p:sp>
      <p:sp>
        <p:nvSpPr>
          <p:cNvPr id="13" name="TextBox 12">
            <a:extLst>
              <a:ext uri="{FF2B5EF4-FFF2-40B4-BE49-F238E27FC236}">
                <a16:creationId xmlns:a16="http://schemas.microsoft.com/office/drawing/2014/main" id="{1E2CBB0C-AB0D-4F4F-888D-5E8818C8FF1B}"/>
              </a:ext>
            </a:extLst>
          </p:cNvPr>
          <p:cNvSpPr txBox="1"/>
          <p:nvPr/>
        </p:nvSpPr>
        <p:spPr>
          <a:xfrm>
            <a:off x="66675" y="1594109"/>
            <a:ext cx="6902891" cy="430887"/>
          </a:xfrm>
          <a:prstGeom prst="rect">
            <a:avLst/>
          </a:prstGeom>
          <a:noFill/>
        </p:spPr>
        <p:txBody>
          <a:bodyPr wrap="square" rtlCol="0">
            <a:spAutoFit/>
          </a:bodyPr>
          <a:lstStyle/>
          <a:p>
            <a:endParaRPr lang="en-US" sz="2200" dirty="0"/>
          </a:p>
        </p:txBody>
      </p:sp>
      <p:sp>
        <p:nvSpPr>
          <p:cNvPr id="14" name="TextBox 13">
            <a:extLst>
              <a:ext uri="{FF2B5EF4-FFF2-40B4-BE49-F238E27FC236}">
                <a16:creationId xmlns:a16="http://schemas.microsoft.com/office/drawing/2014/main" id="{C52E86C6-73C9-4F69-B42B-1CA065035D68}"/>
              </a:ext>
            </a:extLst>
          </p:cNvPr>
          <p:cNvSpPr txBox="1"/>
          <p:nvPr/>
        </p:nvSpPr>
        <p:spPr>
          <a:xfrm>
            <a:off x="346295" y="1197080"/>
            <a:ext cx="7622640" cy="4488345"/>
          </a:xfrm>
          <a:prstGeom prst="rect">
            <a:avLst/>
          </a:prstGeom>
          <a:noFill/>
        </p:spPr>
        <p:txBody>
          <a:bodyPr wrap="square" rtlCol="0">
            <a:spAutoFit/>
          </a:bodyPr>
          <a:lstStyle/>
          <a:p>
            <a:pPr>
              <a:lnSpc>
                <a:spcPct val="120000"/>
              </a:lnSpc>
            </a:pPr>
            <a:r>
              <a:rPr lang="zh-CN" altLang="en-US" sz="3000" dirty="0"/>
              <a:t>鉴于封闭环境中有足够数量的外国情报人员，完全诽谤个人非常容易。 我是学校中唯一喜欢并尊重中国政府的外国老师。 在我在那里教的大部分时间里，我是唯一的穆斯林外教。 “基督徒”逐渐接管了学校</a:t>
            </a:r>
            <a:r>
              <a:rPr lang="en-US" altLang="zh-CN" sz="3000" dirty="0"/>
              <a:t>–</a:t>
            </a:r>
            <a:r>
              <a:rPr lang="zh-CN" altLang="en-US" sz="3000" dirty="0"/>
              <a:t>一群人把我赶了出去。 这群人是由非常有偏见的外国老师和英语系的中国负责人领导的。 她还是北京这一地区大型地下教堂的首席部长。</a:t>
            </a:r>
            <a:endParaRPr lang="en-US" sz="3000" dirty="0"/>
          </a:p>
        </p:txBody>
      </p:sp>
    </p:spTree>
    <p:extLst>
      <p:ext uri="{BB962C8B-B14F-4D97-AF65-F5344CB8AC3E}">
        <p14:creationId xmlns:p14="http://schemas.microsoft.com/office/powerpoint/2010/main" val="2012274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C914-3183-41B9-9BA2-4DC801F2409C}"/>
              </a:ext>
            </a:extLst>
          </p:cNvPr>
          <p:cNvSpPr>
            <a:spLocks noGrp="1"/>
          </p:cNvSpPr>
          <p:nvPr>
            <p:ph type="title"/>
          </p:nvPr>
        </p:nvSpPr>
        <p:spPr/>
        <p:txBody>
          <a:bodyPr/>
          <a:lstStyle/>
          <a:p>
            <a:pPr algn="ctr"/>
            <a:r>
              <a:rPr lang="zh-CN" dirty="0"/>
              <a:t>注释</a:t>
            </a:r>
            <a:r>
              <a:rPr lang="en-US" altLang="zh-CN" dirty="0"/>
              <a:t>1</a:t>
            </a:r>
            <a:r>
              <a:rPr lang="zh-CN" dirty="0"/>
              <a:t>（第</a:t>
            </a:r>
            <a:r>
              <a:rPr lang="en-US" altLang="zh-CN" dirty="0"/>
              <a:t>6</a:t>
            </a:r>
            <a:r>
              <a:rPr lang="zh-CN" dirty="0"/>
              <a:t>页）</a:t>
            </a:r>
            <a:r>
              <a:rPr lang="zh-CN" altLang="en-US" dirty="0"/>
              <a:t> 迈克尔的威胁</a:t>
            </a:r>
            <a:r>
              <a:rPr lang="zh-CN" sz="2000" dirty="0"/>
              <a:t> </a:t>
            </a:r>
            <a:br>
              <a:rPr lang="en-US" altLang="zh-CN" sz="2000" dirty="0"/>
            </a:br>
            <a:r>
              <a:rPr lang="en-US" altLang="zh-CN" sz="2000" b="1" dirty="0"/>
              <a:t>Michael’s Threats </a:t>
            </a:r>
            <a:r>
              <a:rPr lang="zh-CN" sz="2000" b="1" dirty="0"/>
              <a:t> 2019年7月8日</a:t>
            </a:r>
            <a:r>
              <a:rPr lang="en-US" altLang="zh-CN" sz="2000" b="1" dirty="0"/>
              <a:t> </a:t>
            </a:r>
            <a:r>
              <a:rPr lang="en-US" sz="2000" b="1" dirty="0"/>
              <a:t>Notes Page 6</a:t>
            </a:r>
          </a:p>
        </p:txBody>
      </p:sp>
      <p:sp>
        <p:nvSpPr>
          <p:cNvPr id="3" name="Content Placeholder 2">
            <a:extLst>
              <a:ext uri="{FF2B5EF4-FFF2-40B4-BE49-F238E27FC236}">
                <a16:creationId xmlns:a16="http://schemas.microsoft.com/office/drawing/2014/main" id="{DFB3F2F4-6540-46C6-AFE1-EAB043E453D0}"/>
              </a:ext>
            </a:extLst>
          </p:cNvPr>
          <p:cNvSpPr>
            <a:spLocks noGrp="1"/>
          </p:cNvSpPr>
          <p:nvPr>
            <p:ph idx="1"/>
          </p:nvPr>
        </p:nvSpPr>
        <p:spPr>
          <a:xfrm>
            <a:off x="838200" y="1724405"/>
            <a:ext cx="10515600" cy="4814507"/>
          </a:xfrm>
        </p:spPr>
        <p:txBody>
          <a:bodyPr>
            <a:normAutofit fontScale="85000" lnSpcReduction="10000"/>
          </a:bodyPr>
          <a:lstStyle/>
          <a:p>
            <a:pPr marL="0" indent="0">
              <a:lnSpc>
                <a:spcPct val="120000"/>
              </a:lnSpc>
              <a:buNone/>
            </a:pPr>
            <a:r>
              <a:rPr lang="zh-CN" altLang="en-US" dirty="0"/>
              <a:t>迈克尔却不理我的解释。 取而代之的是，他关闭了他的警用摄像机和麦克风，然后嘶嘶地说：“你必须离开昌平区。 有了这个（把我的“政治寻求庇护者证书”扔在桌子上），你就不能住在这个地区。 对于当地警察来说，这是太多的工作。”</a:t>
            </a:r>
            <a:endParaRPr lang="en-US" altLang="zh-CN" dirty="0"/>
          </a:p>
          <a:p>
            <a:pPr marL="0" indent="0">
              <a:buNone/>
            </a:pPr>
            <a:r>
              <a:rPr lang="en-US" sz="1400" dirty="0"/>
              <a:t>Michael however didn’t listen or care about my explanation. Instead he turned off his police body camera and microphone and hissed: “You must leave the district of Changping. With this (throwing my “political asylum seeker certificate” on the table) you cannot live in this district. It is too much work for the local police.” </a:t>
            </a:r>
          </a:p>
          <a:p>
            <a:pPr marL="0" indent="0">
              <a:lnSpc>
                <a:spcPct val="120000"/>
              </a:lnSpc>
              <a:buNone/>
            </a:pPr>
            <a:r>
              <a:rPr lang="zh-CN" altLang="en-US" dirty="0"/>
              <a:t>和我在一起的苗慧问他如何以及为什么让我们感动。 他回答：“我们有办法让您感动。” 苗族吓坏了，因为它听起来像是一种威胁。 她和我感到震惊，因为他关闭了他的身体摄像头和麦克风来发出这样的威胁。 这对苗族造成了非常负面的心理影响。 我认为她以前从未受到过腐败警察的威胁。</a:t>
            </a:r>
            <a:endParaRPr lang="en-US" dirty="0"/>
          </a:p>
          <a:p>
            <a:pPr marL="0" indent="0">
              <a:buNone/>
            </a:pPr>
            <a:r>
              <a:rPr lang="en-US" sz="1400" dirty="0"/>
              <a:t>M.H. who was with me asked how and why he would make us move. He answered: “We have ways of making you move.” This terrified Miao because it sounded like a threat. She and I were horrified that he turned off his body camera and microphone to make such threats. This had very negative psychological impact of Miao for several days. I don’t think she was ever threatened by a corrupt policeman before. </a:t>
            </a:r>
            <a:endParaRPr lang="en-US" sz="1400" b="1" dirty="0">
              <a:solidFill>
                <a:srgbClr val="FF0000"/>
              </a:solidFill>
            </a:endParaRPr>
          </a:p>
        </p:txBody>
      </p:sp>
      <p:sp>
        <p:nvSpPr>
          <p:cNvPr id="4" name="Slide Number Placeholder 3">
            <a:extLst>
              <a:ext uri="{FF2B5EF4-FFF2-40B4-BE49-F238E27FC236}">
                <a16:creationId xmlns:a16="http://schemas.microsoft.com/office/drawing/2014/main" id="{BDAB77EB-2E49-4DE5-B1D1-12A73CA6DB0C}"/>
              </a:ext>
            </a:extLst>
          </p:cNvPr>
          <p:cNvSpPr>
            <a:spLocks noGrp="1"/>
          </p:cNvSpPr>
          <p:nvPr>
            <p:ph type="sldNum" sz="quarter" idx="12"/>
          </p:nvPr>
        </p:nvSpPr>
        <p:spPr/>
        <p:txBody>
          <a:bodyPr/>
          <a:lstStyle/>
          <a:p>
            <a:fld id="{C2F2C5E4-C367-4F50-B525-57F17A5873F9}" type="slidenum">
              <a:rPr lang="en-US" smtClean="0"/>
              <a:t>30</a:t>
            </a:fld>
            <a:endParaRPr lang="en-US"/>
          </a:p>
        </p:txBody>
      </p:sp>
    </p:spTree>
    <p:extLst>
      <p:ext uri="{BB962C8B-B14F-4D97-AF65-F5344CB8AC3E}">
        <p14:creationId xmlns:p14="http://schemas.microsoft.com/office/powerpoint/2010/main" val="784282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CBFF8-3368-4F53-856F-86796E2AF945}"/>
              </a:ext>
            </a:extLst>
          </p:cNvPr>
          <p:cNvSpPr>
            <a:spLocks noGrp="1"/>
          </p:cNvSpPr>
          <p:nvPr>
            <p:ph type="title"/>
          </p:nvPr>
        </p:nvSpPr>
        <p:spPr/>
        <p:txBody>
          <a:bodyPr/>
          <a:lstStyle/>
          <a:p>
            <a:r>
              <a:rPr lang="zh-CN" dirty="0"/>
              <a:t>注释</a:t>
            </a:r>
            <a:r>
              <a:rPr lang="en-US" altLang="zh-CN" dirty="0"/>
              <a:t>1</a:t>
            </a:r>
            <a:r>
              <a:rPr lang="zh-CN" dirty="0"/>
              <a:t>（第</a:t>
            </a:r>
            <a:r>
              <a:rPr lang="en-US" altLang="zh-CN" dirty="0"/>
              <a:t>7</a:t>
            </a:r>
            <a:r>
              <a:rPr lang="zh-CN" dirty="0"/>
              <a:t>页）</a:t>
            </a:r>
            <a:r>
              <a:rPr lang="zh-CN" sz="4400" dirty="0"/>
              <a:t> </a:t>
            </a:r>
            <a:r>
              <a:rPr lang="zh-CN" sz="4400" b="1" dirty="0"/>
              <a:t> </a:t>
            </a:r>
            <a:r>
              <a:rPr lang="zh-CN" sz="2000" b="1" dirty="0"/>
              <a:t>2019年7月8日</a:t>
            </a:r>
            <a:r>
              <a:rPr lang="en-US" altLang="zh-CN" sz="2000" b="1" dirty="0"/>
              <a:t> </a:t>
            </a:r>
            <a:r>
              <a:rPr lang="en-US" sz="2000" dirty="0"/>
              <a:t>Notes Page 7</a:t>
            </a:r>
          </a:p>
        </p:txBody>
      </p:sp>
      <p:sp>
        <p:nvSpPr>
          <p:cNvPr id="3" name="Content Placeholder 2">
            <a:extLst>
              <a:ext uri="{FF2B5EF4-FFF2-40B4-BE49-F238E27FC236}">
                <a16:creationId xmlns:a16="http://schemas.microsoft.com/office/drawing/2014/main" id="{57FF9860-FF40-4877-AB8E-B885CA6FFB32}"/>
              </a:ext>
            </a:extLst>
          </p:cNvPr>
          <p:cNvSpPr>
            <a:spLocks noGrp="1"/>
          </p:cNvSpPr>
          <p:nvPr>
            <p:ph idx="1"/>
          </p:nvPr>
        </p:nvSpPr>
        <p:spPr/>
        <p:txBody>
          <a:bodyPr>
            <a:normAutofit fontScale="92500" lnSpcReduction="10000"/>
          </a:bodyPr>
          <a:lstStyle/>
          <a:p>
            <a:pPr marL="0" indent="0">
              <a:lnSpc>
                <a:spcPct val="125000"/>
              </a:lnSpc>
              <a:buNone/>
            </a:pPr>
            <a:r>
              <a:rPr lang="zh-CN" altLang="en-US" dirty="0"/>
              <a:t>迈克尔的非法威胁与他在</a:t>
            </a:r>
            <a:r>
              <a:rPr lang="en-US" altLang="zh-CN" dirty="0"/>
              <a:t>2019</a:t>
            </a:r>
            <a:r>
              <a:rPr lang="zh-CN" altLang="en-US" dirty="0"/>
              <a:t>年</a:t>
            </a:r>
            <a:r>
              <a:rPr lang="en-US" altLang="zh-CN" dirty="0"/>
              <a:t>6</a:t>
            </a:r>
            <a:r>
              <a:rPr lang="zh-CN" altLang="en-US" dirty="0"/>
              <a:t>月</a:t>
            </a:r>
            <a:r>
              <a:rPr lang="en-US" altLang="zh-CN" dirty="0"/>
              <a:t>25</a:t>
            </a:r>
            <a:r>
              <a:rPr lang="zh-CN" altLang="en-US" dirty="0"/>
              <a:t>日的</a:t>
            </a:r>
            <a:r>
              <a:rPr lang="en-US" altLang="zh-CN" dirty="0"/>
              <a:t>CHIBE UNHCR</a:t>
            </a:r>
            <a:r>
              <a:rPr lang="zh-CN" altLang="en-US" dirty="0"/>
              <a:t>会议上在至少</a:t>
            </a:r>
            <a:r>
              <a:rPr lang="en-US" altLang="zh-CN" dirty="0"/>
              <a:t>35</a:t>
            </a:r>
            <a:r>
              <a:rPr lang="zh-CN" altLang="en-US" dirty="0"/>
              <a:t>名证人面前公开表示的恰恰相反。</a:t>
            </a:r>
            <a:r>
              <a:rPr lang="en-US" sz="1500" dirty="0"/>
              <a:t>Michael’s illegal threats were exactly the opposite of what he publicly stated in front of at least 35 witnesses at the CHIBE UNHCR meeting on June 25, 2019.</a:t>
            </a:r>
          </a:p>
          <a:p>
            <a:pPr marL="0" indent="0">
              <a:lnSpc>
                <a:spcPct val="125000"/>
              </a:lnSpc>
              <a:buNone/>
            </a:pPr>
            <a:r>
              <a:rPr lang="en-US" altLang="zh-CN" dirty="0"/>
              <a:t>2019</a:t>
            </a:r>
            <a:r>
              <a:rPr lang="zh-CN" altLang="en-US" dirty="0"/>
              <a:t>年</a:t>
            </a:r>
            <a:r>
              <a:rPr lang="en-US" altLang="zh-CN" dirty="0"/>
              <a:t>7</a:t>
            </a:r>
            <a:r>
              <a:rPr lang="zh-CN" altLang="en-US" dirty="0"/>
              <a:t>月</a:t>
            </a:r>
            <a:r>
              <a:rPr lang="en-US" altLang="zh-CN" dirty="0"/>
              <a:t>8</a:t>
            </a:r>
            <a:r>
              <a:rPr lang="zh-CN" altLang="en-US" dirty="0"/>
              <a:t>日在我公寓举行的会议上有三名证人，包括我自己，苗慧和陪伴迈克尔的警员，但第二名警官在整个会议期间保持沉默。</a:t>
            </a:r>
            <a:r>
              <a:rPr lang="en-US" sz="1500" dirty="0"/>
              <a:t>There were three witnesses at the July 8, 2019 meeting at my apartment including myself, M.H., and the officer that accompanied Michael, however the second police officer remained silent throughout the entire meeting.</a:t>
            </a:r>
          </a:p>
          <a:p>
            <a:pPr marL="0" indent="0">
              <a:lnSpc>
                <a:spcPct val="125000"/>
              </a:lnSpc>
              <a:buNone/>
            </a:pPr>
            <a:r>
              <a:rPr lang="zh-CN" altLang="en-US" dirty="0"/>
              <a:t>迈克尔关闭了他的警察摄像机和麦克风</a:t>
            </a:r>
            <a:r>
              <a:rPr lang="en-US" altLang="zh-CN" dirty="0"/>
              <a:t>/</a:t>
            </a:r>
            <a:r>
              <a:rPr lang="zh-CN" altLang="en-US" dirty="0"/>
              <a:t>录音机，这一事实强烈表明他的威胁是非法的。</a:t>
            </a:r>
          </a:p>
          <a:p>
            <a:pPr marL="0" indent="0">
              <a:lnSpc>
                <a:spcPct val="125000"/>
              </a:lnSpc>
              <a:buNone/>
            </a:pPr>
            <a:r>
              <a:rPr lang="en-US" sz="1500" dirty="0"/>
              <a:t>The fact that Michael turned off his police body camera and microphone/recorder strongly suggests his threats were illegal. </a:t>
            </a:r>
          </a:p>
        </p:txBody>
      </p:sp>
      <p:sp>
        <p:nvSpPr>
          <p:cNvPr id="4" name="Slide Number Placeholder 3">
            <a:extLst>
              <a:ext uri="{FF2B5EF4-FFF2-40B4-BE49-F238E27FC236}">
                <a16:creationId xmlns:a16="http://schemas.microsoft.com/office/drawing/2014/main" id="{CFD54FA2-AE3C-4BCC-8CB3-8C24CAA70EAA}"/>
              </a:ext>
            </a:extLst>
          </p:cNvPr>
          <p:cNvSpPr>
            <a:spLocks noGrp="1"/>
          </p:cNvSpPr>
          <p:nvPr>
            <p:ph type="sldNum" sz="quarter" idx="12"/>
          </p:nvPr>
        </p:nvSpPr>
        <p:spPr/>
        <p:txBody>
          <a:bodyPr/>
          <a:lstStyle/>
          <a:p>
            <a:fld id="{C2F2C5E4-C367-4F50-B525-57F17A5873F9}" type="slidenum">
              <a:rPr lang="en-US" smtClean="0"/>
              <a:t>31</a:t>
            </a:fld>
            <a:endParaRPr lang="en-US"/>
          </a:p>
        </p:txBody>
      </p:sp>
    </p:spTree>
    <p:extLst>
      <p:ext uri="{BB962C8B-B14F-4D97-AF65-F5344CB8AC3E}">
        <p14:creationId xmlns:p14="http://schemas.microsoft.com/office/powerpoint/2010/main" val="103260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8E368-79B2-4E7F-BA4E-2F17DC539861}"/>
              </a:ext>
            </a:extLst>
          </p:cNvPr>
          <p:cNvSpPr>
            <a:spLocks noGrp="1"/>
          </p:cNvSpPr>
          <p:nvPr>
            <p:ph type="title"/>
          </p:nvPr>
        </p:nvSpPr>
        <p:spPr/>
        <p:txBody>
          <a:bodyPr/>
          <a:lstStyle/>
          <a:p>
            <a:pPr algn="ctr"/>
            <a:r>
              <a:rPr lang="zh-CN" sz="4500" dirty="0"/>
              <a:t>难民署访谈</a:t>
            </a:r>
            <a:r>
              <a:rPr lang="en-US" altLang="zh-CN" sz="4500" dirty="0"/>
              <a:t> </a:t>
            </a:r>
            <a:r>
              <a:rPr lang="en-US" altLang="zh-CN" sz="1500" dirty="0"/>
              <a:t>UNHCR Interview</a:t>
            </a:r>
            <a:endParaRPr lang="en-US" sz="1500" dirty="0"/>
          </a:p>
        </p:txBody>
      </p:sp>
      <p:sp>
        <p:nvSpPr>
          <p:cNvPr id="3" name="Content Placeholder 2">
            <a:extLst>
              <a:ext uri="{FF2B5EF4-FFF2-40B4-BE49-F238E27FC236}">
                <a16:creationId xmlns:a16="http://schemas.microsoft.com/office/drawing/2014/main" id="{227E9488-75ED-44C9-BC03-396277577F19}"/>
              </a:ext>
            </a:extLst>
          </p:cNvPr>
          <p:cNvSpPr>
            <a:spLocks noGrp="1"/>
          </p:cNvSpPr>
          <p:nvPr>
            <p:ph idx="1"/>
          </p:nvPr>
        </p:nvSpPr>
        <p:spPr>
          <a:xfrm>
            <a:off x="552450" y="1455089"/>
            <a:ext cx="11220450" cy="5037786"/>
          </a:xfrm>
        </p:spPr>
        <p:txBody>
          <a:bodyPr>
            <a:normAutofit/>
          </a:bodyPr>
          <a:lstStyle/>
          <a:p>
            <a:pPr marL="0" indent="0">
              <a:lnSpc>
                <a:spcPct val="150000"/>
              </a:lnSpc>
              <a:buNone/>
            </a:pPr>
            <a:r>
              <a:rPr lang="zh-CN" altLang="en-US" dirty="0"/>
              <a:t>在</a:t>
            </a:r>
            <a:r>
              <a:rPr lang="en-US" altLang="zh-CN" dirty="0"/>
              <a:t>Michael</a:t>
            </a:r>
            <a:r>
              <a:rPr lang="zh-CN" altLang="en-US" dirty="0"/>
              <a:t>可怕地访问我的公寓后，我收到了难民署的来信，要求于</a:t>
            </a:r>
            <a:r>
              <a:rPr lang="en-US" altLang="zh-CN" dirty="0"/>
              <a:t>2019</a:t>
            </a:r>
            <a:r>
              <a:rPr lang="zh-CN" altLang="en-US" dirty="0"/>
              <a:t>年</a:t>
            </a:r>
            <a:r>
              <a:rPr lang="en-US" altLang="zh-CN" dirty="0"/>
              <a:t>7</a:t>
            </a:r>
            <a:r>
              <a:rPr lang="zh-CN" altLang="en-US" dirty="0"/>
              <a:t>月</a:t>
            </a:r>
            <a:r>
              <a:rPr lang="en-US" altLang="zh-CN" dirty="0"/>
              <a:t>16</a:t>
            </a:r>
            <a:r>
              <a:rPr lang="zh-CN" altLang="en-US" dirty="0"/>
              <a:t>日开会。在那次会议上，我第一次获得了一些信息。 例如，如果获得政治庇护，我将</a:t>
            </a:r>
            <a:r>
              <a:rPr lang="en-US" altLang="zh-CN" dirty="0"/>
              <a:t>1</a:t>
            </a:r>
            <a:r>
              <a:rPr lang="zh-CN" altLang="en-US" dirty="0"/>
              <a:t>）没有签证，将</a:t>
            </a:r>
            <a:r>
              <a:rPr lang="en-US" altLang="zh-CN" dirty="0"/>
              <a:t>2</a:t>
            </a:r>
            <a:r>
              <a:rPr lang="zh-CN" altLang="en-US" dirty="0"/>
              <a:t>）当我想违反移民法离开该国时被捕，将</a:t>
            </a:r>
            <a:r>
              <a:rPr lang="en-US" altLang="zh-CN" dirty="0"/>
              <a:t>3</a:t>
            </a:r>
            <a:r>
              <a:rPr lang="zh-CN" altLang="en-US" dirty="0"/>
              <a:t>）不允许乘坐公共汽车，火车或飞机旅行，以及 </a:t>
            </a:r>
            <a:r>
              <a:rPr lang="en-US" altLang="zh-CN" dirty="0"/>
              <a:t>4</a:t>
            </a:r>
            <a:r>
              <a:rPr lang="zh-CN" altLang="en-US" dirty="0"/>
              <a:t>）不允许入住酒店。</a:t>
            </a:r>
            <a:endParaRPr lang="en-US" dirty="0"/>
          </a:p>
          <a:p>
            <a:pPr marL="0" indent="0">
              <a:buNone/>
            </a:pPr>
            <a:r>
              <a:rPr lang="en-US" sz="1300" dirty="0"/>
              <a:t>Following Michael’s terrifying visit to my apartment I received a letter from UNHCR calling for a meeting July 16, 2019. At that meeting I was given some information for the first time. For example, if granted political asylum I would 1) have no visa, would be 2) arrested when I wanted to leave the China for violation of immigration law, would 3) not be allowed to travel on busses, trains, or airplanes, and 4) not allowed to stay in a hotel. </a:t>
            </a:r>
          </a:p>
          <a:p>
            <a:pPr marL="0" indent="0">
              <a:buNone/>
            </a:pPr>
            <a:r>
              <a:rPr lang="zh-CN" altLang="en-US" sz="3600" dirty="0">
                <a:solidFill>
                  <a:srgbClr val="FF0000"/>
                </a:solidFill>
              </a:rPr>
              <a:t>见附件</a:t>
            </a:r>
            <a:r>
              <a:rPr lang="en-US" altLang="zh-CN" sz="3600" dirty="0">
                <a:solidFill>
                  <a:srgbClr val="FF0000"/>
                </a:solidFill>
              </a:rPr>
              <a:t>6</a:t>
            </a:r>
            <a:r>
              <a:rPr lang="zh-CN" altLang="en-US" sz="3600" dirty="0">
                <a:solidFill>
                  <a:srgbClr val="FF0000"/>
                </a:solidFill>
              </a:rPr>
              <a:t>难民署会议通知书，</a:t>
            </a:r>
            <a:r>
              <a:rPr lang="en-US" altLang="zh-CN" sz="3600" dirty="0">
                <a:solidFill>
                  <a:srgbClr val="FF0000"/>
                </a:solidFill>
              </a:rPr>
              <a:t>2019</a:t>
            </a:r>
            <a:r>
              <a:rPr lang="zh-CN" altLang="en-US" sz="3600" dirty="0">
                <a:solidFill>
                  <a:srgbClr val="FF0000"/>
                </a:solidFill>
              </a:rPr>
              <a:t>年</a:t>
            </a:r>
            <a:r>
              <a:rPr lang="en-US" altLang="zh-CN" sz="3600" dirty="0">
                <a:solidFill>
                  <a:srgbClr val="FF0000"/>
                </a:solidFill>
              </a:rPr>
              <a:t>7</a:t>
            </a:r>
            <a:r>
              <a:rPr lang="zh-CN" altLang="en-US" sz="3600" dirty="0">
                <a:solidFill>
                  <a:srgbClr val="FF0000"/>
                </a:solidFill>
              </a:rPr>
              <a:t>月</a:t>
            </a:r>
            <a:r>
              <a:rPr lang="en-US" altLang="zh-CN" sz="3600" dirty="0">
                <a:solidFill>
                  <a:srgbClr val="FF0000"/>
                </a:solidFill>
              </a:rPr>
              <a:t>16</a:t>
            </a:r>
            <a:r>
              <a:rPr lang="zh-CN" altLang="en-US" sz="3600" dirty="0">
                <a:solidFill>
                  <a:srgbClr val="FF0000"/>
                </a:solidFill>
              </a:rPr>
              <a:t>日</a:t>
            </a:r>
            <a:endParaRPr lang="en-US" altLang="zh-CN" sz="3600" dirty="0">
              <a:solidFill>
                <a:srgbClr val="FF0000"/>
              </a:solidFill>
            </a:endParaRPr>
          </a:p>
          <a:p>
            <a:pPr marL="0" indent="0">
              <a:buNone/>
            </a:pPr>
            <a:r>
              <a:rPr lang="en-US" sz="1200" dirty="0"/>
              <a:t>See </a:t>
            </a:r>
            <a:r>
              <a:rPr lang="en-US" sz="1200" dirty="0">
                <a:solidFill>
                  <a:srgbClr val="FF0000"/>
                </a:solidFill>
              </a:rPr>
              <a:t>Attachment 6 UNHCR Meeting Notice letter July 16, 2019</a:t>
            </a:r>
          </a:p>
        </p:txBody>
      </p:sp>
      <p:sp>
        <p:nvSpPr>
          <p:cNvPr id="4" name="Slide Number Placeholder 3">
            <a:extLst>
              <a:ext uri="{FF2B5EF4-FFF2-40B4-BE49-F238E27FC236}">
                <a16:creationId xmlns:a16="http://schemas.microsoft.com/office/drawing/2014/main" id="{157738B5-1B68-4E3B-B7E4-612C44D96D0C}"/>
              </a:ext>
            </a:extLst>
          </p:cNvPr>
          <p:cNvSpPr>
            <a:spLocks noGrp="1"/>
          </p:cNvSpPr>
          <p:nvPr>
            <p:ph type="sldNum" sz="quarter" idx="12"/>
          </p:nvPr>
        </p:nvSpPr>
        <p:spPr/>
        <p:txBody>
          <a:bodyPr/>
          <a:lstStyle/>
          <a:p>
            <a:fld id="{C2F2C5E4-C367-4F50-B525-57F17A5873F9}" type="slidenum">
              <a:rPr lang="en-US" smtClean="0"/>
              <a:t>32</a:t>
            </a:fld>
            <a:endParaRPr lang="en-US"/>
          </a:p>
        </p:txBody>
      </p:sp>
    </p:spTree>
    <p:extLst>
      <p:ext uri="{BB962C8B-B14F-4D97-AF65-F5344CB8AC3E}">
        <p14:creationId xmlns:p14="http://schemas.microsoft.com/office/powerpoint/2010/main" val="4039671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B0047-7A81-428D-B69A-ABB56C16BF26}"/>
              </a:ext>
            </a:extLst>
          </p:cNvPr>
          <p:cNvSpPr>
            <a:spLocks noGrp="1"/>
          </p:cNvSpPr>
          <p:nvPr>
            <p:ph type="title"/>
          </p:nvPr>
        </p:nvSpPr>
        <p:spPr/>
        <p:txBody>
          <a:bodyPr/>
          <a:lstStyle/>
          <a:p>
            <a:pPr algn="ctr"/>
            <a:r>
              <a:rPr lang="zh-CN" dirty="0"/>
              <a:t>注释</a:t>
            </a:r>
            <a:r>
              <a:rPr lang="en-US" altLang="zh-CN" dirty="0"/>
              <a:t>2</a:t>
            </a:r>
            <a:r>
              <a:rPr lang="zh-CN" dirty="0"/>
              <a:t>（第</a:t>
            </a:r>
            <a:r>
              <a:rPr lang="en-US" altLang="zh-CN" dirty="0"/>
              <a:t>2</a:t>
            </a:r>
            <a:r>
              <a:rPr lang="zh-CN" dirty="0"/>
              <a:t>页）</a:t>
            </a:r>
            <a:r>
              <a:rPr lang="zh-CN" altLang="en-US" dirty="0"/>
              <a:t> 印尼十年签证 </a:t>
            </a:r>
            <a:br>
              <a:rPr lang="en-US" altLang="zh-CN" dirty="0"/>
            </a:br>
            <a:r>
              <a:rPr lang="en-US" altLang="zh-CN" sz="1600" dirty="0"/>
              <a:t>Indonesia 10-year Visa Notes 2 (Page 2)</a:t>
            </a:r>
            <a:endParaRPr lang="en-US" sz="1600" dirty="0"/>
          </a:p>
        </p:txBody>
      </p:sp>
      <p:sp>
        <p:nvSpPr>
          <p:cNvPr id="3" name="Content Placeholder 2">
            <a:extLst>
              <a:ext uri="{FF2B5EF4-FFF2-40B4-BE49-F238E27FC236}">
                <a16:creationId xmlns:a16="http://schemas.microsoft.com/office/drawing/2014/main" id="{72869058-41BE-425D-BE4E-76C6446888A2}"/>
              </a:ext>
            </a:extLst>
          </p:cNvPr>
          <p:cNvSpPr>
            <a:spLocks noGrp="1"/>
          </p:cNvSpPr>
          <p:nvPr>
            <p:ph idx="1"/>
          </p:nvPr>
        </p:nvSpPr>
        <p:spPr/>
        <p:txBody>
          <a:bodyPr>
            <a:normAutofit fontScale="92500" lnSpcReduction="10000"/>
          </a:bodyPr>
          <a:lstStyle/>
          <a:p>
            <a:pPr marL="0" indent="0">
              <a:lnSpc>
                <a:spcPct val="150000"/>
              </a:lnSpc>
              <a:buNone/>
            </a:pPr>
            <a:r>
              <a:rPr lang="zh-CN" altLang="en-US" sz="2400" dirty="0"/>
              <a:t>由于我的教学签证第二天过期，所以我不得不在当晚离开中国。 我和苗慧飞到了印度尼西亚，在那里我获得了为期</a:t>
            </a:r>
            <a:r>
              <a:rPr lang="en-US" altLang="zh-CN" sz="2400" dirty="0"/>
              <a:t>10</a:t>
            </a:r>
            <a:r>
              <a:rPr lang="zh-CN" altLang="en-US" sz="2400" dirty="0"/>
              <a:t>年的中国旅游签证。 另外，在印尼期间，我采访了他们的武术联合会官员，参观了国家武术队。 作为我在</a:t>
            </a:r>
            <a:r>
              <a:rPr lang="en-US" altLang="zh-CN" sz="2400" dirty="0"/>
              <a:t>《</a:t>
            </a:r>
            <a:r>
              <a:rPr lang="zh-CN" altLang="en-US" sz="2400" dirty="0"/>
              <a:t>功夫</a:t>
            </a:r>
            <a:r>
              <a:rPr lang="en-US" altLang="zh-CN" sz="2400" dirty="0"/>
              <a:t>》</a:t>
            </a:r>
            <a:r>
              <a:rPr lang="zh-CN" altLang="en-US" sz="2400" dirty="0"/>
              <a:t>杂志上发表的</a:t>
            </a:r>
            <a:r>
              <a:rPr lang="en-US" altLang="zh-CN" sz="2400" dirty="0"/>
              <a:t>《</a:t>
            </a:r>
            <a:r>
              <a:rPr lang="zh-CN" altLang="en-US" sz="2400" dirty="0"/>
              <a:t>丝绸之路</a:t>
            </a:r>
            <a:r>
              <a:rPr lang="en-US" altLang="zh-CN" sz="2400" dirty="0"/>
              <a:t>》</a:t>
            </a:r>
            <a:r>
              <a:rPr lang="zh-CN" altLang="en-US" sz="2400" dirty="0"/>
              <a:t>功夫友谊之旅（系列文章）的一部分，我们还参观了印尼国家传统武术总部，在那里住了几天。 （请参阅“附件</a:t>
            </a:r>
            <a:r>
              <a:rPr lang="en-US" altLang="zh-CN" sz="2400" dirty="0"/>
              <a:t>4</a:t>
            </a:r>
            <a:r>
              <a:rPr lang="zh-CN" altLang="en-US" sz="2400" dirty="0"/>
              <a:t>介绍信” </a:t>
            </a:r>
            <a:r>
              <a:rPr lang="en-US" altLang="zh-CN" sz="2400" dirty="0"/>
              <a:t>–</a:t>
            </a:r>
            <a:r>
              <a:rPr lang="zh-CN" altLang="en-US" sz="2400" dirty="0"/>
              <a:t>介绍过去</a:t>
            </a:r>
            <a:r>
              <a:rPr lang="en-US" altLang="zh-CN" sz="2400" dirty="0"/>
              <a:t>10</a:t>
            </a:r>
            <a:r>
              <a:rPr lang="zh-CN" altLang="en-US" sz="2400" dirty="0"/>
              <a:t>年中我在中国的卓越服务。）然后，我们回到了过去</a:t>
            </a:r>
            <a:r>
              <a:rPr lang="en-US" altLang="zh-CN" sz="2400" dirty="0"/>
              <a:t>11</a:t>
            </a:r>
            <a:r>
              <a:rPr lang="zh-CN" altLang="en-US" sz="2400" dirty="0"/>
              <a:t>年中我的家乡北京昌平区。</a:t>
            </a:r>
            <a:endParaRPr lang="en-US" sz="2400" dirty="0"/>
          </a:p>
          <a:p>
            <a:pPr marL="0" indent="0">
              <a:buNone/>
            </a:pPr>
            <a:r>
              <a:rPr lang="en-US" sz="1400" dirty="0"/>
              <a:t>Because my teaching visa expired the next day, I had to leave China that evening. I and M.H. flew to Indonesia where I obtained a 10-year tourist visa for China. (See </a:t>
            </a:r>
            <a:r>
              <a:rPr lang="en-US" sz="2100" b="1" dirty="0">
                <a:solidFill>
                  <a:srgbClr val="FF0000"/>
                </a:solidFill>
              </a:rPr>
              <a:t>Attachment 7, 10-Year Tourist Visa </a:t>
            </a:r>
            <a:r>
              <a:rPr lang="en-US" sz="1400" dirty="0"/>
              <a:t>) Also while in Indonesia I interviewed their Wushu Federation officials, visited the national Wushu team. We also visited the national indigenous martial arts headquarters where we stayed for several days, as part of my Silk Road Kung Fu Friendship Tour series of articles published in Kung Fu magazine. (See </a:t>
            </a:r>
            <a:r>
              <a:rPr lang="en-US" sz="2600" b="1" dirty="0">
                <a:solidFill>
                  <a:srgbClr val="FF0000"/>
                </a:solidFill>
              </a:rPr>
              <a:t>“Attachment 8 Combined Ministry Intro letter” </a:t>
            </a:r>
            <a:r>
              <a:rPr lang="en-US" sz="1400" dirty="0"/>
              <a:t>– introducing my extraordinary services to China during the past 10 years.) Then we returned to Changping District of Beijing, my home for the past 11 years. </a:t>
            </a:r>
          </a:p>
          <a:p>
            <a:endParaRPr lang="en-US" dirty="0"/>
          </a:p>
        </p:txBody>
      </p:sp>
      <p:sp>
        <p:nvSpPr>
          <p:cNvPr id="4" name="Slide Number Placeholder 3">
            <a:extLst>
              <a:ext uri="{FF2B5EF4-FFF2-40B4-BE49-F238E27FC236}">
                <a16:creationId xmlns:a16="http://schemas.microsoft.com/office/drawing/2014/main" id="{7415F48D-F511-4F91-B37A-41DC0AC40111}"/>
              </a:ext>
            </a:extLst>
          </p:cNvPr>
          <p:cNvSpPr>
            <a:spLocks noGrp="1"/>
          </p:cNvSpPr>
          <p:nvPr>
            <p:ph type="sldNum" sz="quarter" idx="12"/>
          </p:nvPr>
        </p:nvSpPr>
        <p:spPr/>
        <p:txBody>
          <a:bodyPr/>
          <a:lstStyle/>
          <a:p>
            <a:fld id="{C2F2C5E4-C367-4F50-B525-57F17A5873F9}" type="slidenum">
              <a:rPr lang="en-US" smtClean="0"/>
              <a:t>33</a:t>
            </a:fld>
            <a:endParaRPr lang="en-US"/>
          </a:p>
        </p:txBody>
      </p:sp>
    </p:spTree>
    <p:extLst>
      <p:ext uri="{BB962C8B-B14F-4D97-AF65-F5344CB8AC3E}">
        <p14:creationId xmlns:p14="http://schemas.microsoft.com/office/powerpoint/2010/main" val="629334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BE4229-DC0D-436E-86B5-8DBE1B90929C}"/>
              </a:ext>
            </a:extLst>
          </p:cNvPr>
          <p:cNvSpPr>
            <a:spLocks noGrp="1"/>
          </p:cNvSpPr>
          <p:nvPr>
            <p:ph idx="1"/>
          </p:nvPr>
        </p:nvSpPr>
        <p:spPr>
          <a:xfrm>
            <a:off x="838200" y="576072"/>
            <a:ext cx="10515600" cy="5600891"/>
          </a:xfrm>
        </p:spPr>
        <p:txBody>
          <a:bodyPr/>
          <a:lstStyle/>
          <a:p>
            <a:pPr marL="0" marR="387350" indent="0" algn="ctr" latinLnBrk="0">
              <a:spcBef>
                <a:spcPts val="0"/>
              </a:spcBef>
              <a:spcAft>
                <a:spcPts val="0"/>
              </a:spcAft>
              <a:buNone/>
            </a:pPr>
            <a:r>
              <a:rPr lang="zh-CN" sz="4400" dirty="0"/>
              <a:t>我发表的有关访问印度尼西亚的故事</a:t>
            </a:r>
            <a:r>
              <a:rPr lang="zh-CN" sz="1200" dirty="0"/>
              <a:t>。</a:t>
            </a:r>
            <a:endParaRPr lang="en-US" altLang="zh-CN" sz="1200" dirty="0"/>
          </a:p>
          <a:p>
            <a:pPr marL="0" marR="387350" indent="0" algn="ctr" latinLnBrk="0">
              <a:spcBef>
                <a:spcPts val="0"/>
              </a:spcBef>
              <a:spcAft>
                <a:spcPts val="0"/>
              </a:spcAft>
              <a:buNone/>
            </a:pPr>
            <a:r>
              <a:rPr lang="en-US" sz="1800" kern="100" dirty="0">
                <a:effectLst/>
                <a:latin typeface="Calibri" panose="020F0502020204030204" pitchFamily="34" charset="0"/>
                <a:ea typeface="Batang" panose="02030600000101010101" pitchFamily="18" charset="-127"/>
                <a:cs typeface="Times New Roman" panose="02020603050405020304" pitchFamily="18" charset="0"/>
              </a:rPr>
              <a:t>My published stories about visit to Indonesia.</a:t>
            </a:r>
          </a:p>
          <a:p>
            <a:pPr marL="0" marR="387350" indent="0" algn="l" latinLnBrk="0">
              <a:spcBef>
                <a:spcPts val="0"/>
              </a:spcBef>
              <a:spcAft>
                <a:spcPts val="0"/>
              </a:spcAft>
              <a:buNone/>
            </a:pPr>
            <a:endParaRPr lang="en-US" sz="1800" kern="100" dirty="0">
              <a:effectLst/>
              <a:latin typeface="Calibri" panose="020F0502020204030204" pitchFamily="34" charset="0"/>
              <a:ea typeface="Batang" panose="02030600000101010101" pitchFamily="18" charset="-127"/>
              <a:cs typeface="Times New Roman" panose="02020603050405020304" pitchFamily="18" charset="0"/>
            </a:endParaRPr>
          </a:p>
          <a:p>
            <a:pPr marL="0" marR="387350" indent="0" algn="l" latinLnBrk="0">
              <a:spcBef>
                <a:spcPts val="0"/>
              </a:spcBef>
              <a:spcAft>
                <a:spcPts val="0"/>
              </a:spcAft>
              <a:buNone/>
            </a:pPr>
            <a:endParaRPr lang="en-US" sz="1800" kern="100" dirty="0">
              <a:latin typeface="Calibri" panose="020F0502020204030204" pitchFamily="34" charset="0"/>
              <a:ea typeface="Batang" panose="02030600000101010101" pitchFamily="18" charset="-127"/>
              <a:cs typeface="Times New Roman" panose="02020603050405020304" pitchFamily="18" charset="0"/>
            </a:endParaRPr>
          </a:p>
          <a:p>
            <a:pPr marL="0" marR="387350" indent="0" algn="l" latinLnBrk="0">
              <a:spcBef>
                <a:spcPts val="0"/>
              </a:spcBef>
              <a:spcAft>
                <a:spcPts val="0"/>
              </a:spcAft>
              <a:buNone/>
            </a:pPr>
            <a:r>
              <a:rPr lang="en-US" sz="1800" kern="100" dirty="0">
                <a:effectLst/>
                <a:latin typeface="Calibri" panose="020F0502020204030204" pitchFamily="34" charset="0"/>
                <a:ea typeface="Batang" panose="02030600000101010101" pitchFamily="18" charset="-127"/>
                <a:cs typeface="Times New Roman" panose="02020603050405020304" pitchFamily="18" charset="0"/>
              </a:rPr>
              <a:t>2019		Silk Road Kung Fu Friendship Tour Part 27 Wushu in Indonesia</a:t>
            </a:r>
            <a:endParaRPr lang="en-US" sz="1800" kern="100" dirty="0">
              <a:effectLst/>
              <a:latin typeface="Batang" panose="02030600000101010101" pitchFamily="18" charset="-127"/>
              <a:ea typeface="Batang" panose="02030600000101010101" pitchFamily="18" charset="-127"/>
              <a:cs typeface="Times New Roman" panose="02020603050405020304" pitchFamily="18" charset="0"/>
            </a:endParaRPr>
          </a:p>
          <a:p>
            <a:pPr marL="0" marR="387350" indent="0" algn="l" latinLnBrk="0">
              <a:spcBef>
                <a:spcPts val="0"/>
              </a:spcBef>
              <a:spcAft>
                <a:spcPts val="0"/>
              </a:spcAft>
              <a:buNone/>
            </a:pPr>
            <a:r>
              <a:rPr lang="en-US" sz="1800" kern="100" dirty="0">
                <a:effectLst/>
                <a:latin typeface="Calibri" panose="020F0502020204030204" pitchFamily="34" charset="0"/>
                <a:ea typeface="Batang" panose="02030600000101010101" pitchFamily="18" charset="-127"/>
                <a:cs typeface="Times New Roman" panose="02020603050405020304" pitchFamily="18" charset="0"/>
              </a:rPr>
              <a:t>October		</a:t>
            </a:r>
            <a:r>
              <a:rPr lang="en-US" sz="1800" u="sng" kern="100" dirty="0">
                <a:solidFill>
                  <a:srgbClr val="0000FF"/>
                </a:solidFill>
                <a:effectLst/>
                <a:latin typeface="Calibri" panose="020F0502020204030204" pitchFamily="34" charset="0"/>
                <a:ea typeface="Batang" panose="02030600000101010101" pitchFamily="18" charset="-127"/>
                <a:cs typeface="Times New Roman" panose="02020603050405020304" pitchFamily="18" charset="0"/>
                <a:hlinkClick r:id="rId2"/>
              </a:rPr>
              <a:t>http://www.kungfumagazine.com/ezine/article.php?article=1513</a:t>
            </a:r>
            <a:r>
              <a:rPr lang="en-US" sz="1800" kern="100" dirty="0">
                <a:effectLst/>
                <a:latin typeface="Calibri" panose="020F0502020204030204" pitchFamily="34" charset="0"/>
                <a:ea typeface="Batang" panose="02030600000101010101" pitchFamily="18" charset="-127"/>
                <a:cs typeface="Times New Roman" panose="02020603050405020304" pitchFamily="18" charset="0"/>
              </a:rPr>
              <a:t> </a:t>
            </a:r>
            <a:endParaRPr lang="en-US" sz="1800" kern="100" dirty="0">
              <a:effectLst/>
              <a:latin typeface="Batang" panose="02030600000101010101" pitchFamily="18" charset="-127"/>
              <a:ea typeface="Batang" panose="02030600000101010101" pitchFamily="18" charset="-127"/>
              <a:cs typeface="Times New Roman" panose="02020603050405020304" pitchFamily="18" charset="0"/>
            </a:endParaRPr>
          </a:p>
          <a:p>
            <a:pPr marL="0" marR="387350" indent="0" algn="l" latinLnBrk="0">
              <a:spcBef>
                <a:spcPts val="0"/>
              </a:spcBef>
              <a:spcAft>
                <a:spcPts val="0"/>
              </a:spcAft>
              <a:buNone/>
            </a:pPr>
            <a:r>
              <a:rPr lang="en-US" sz="1800" kern="100" dirty="0">
                <a:effectLst/>
                <a:latin typeface="Calibri" panose="020F0502020204030204" pitchFamily="34" charset="0"/>
                <a:ea typeface="Batang" panose="02030600000101010101" pitchFamily="18" charset="-127"/>
                <a:cs typeface="Times New Roman" panose="02020603050405020304" pitchFamily="18" charset="0"/>
              </a:rPr>
              <a:t> </a:t>
            </a:r>
            <a:endParaRPr lang="en-US" sz="1800" kern="100" dirty="0">
              <a:effectLst/>
              <a:latin typeface="Batang" panose="02030600000101010101" pitchFamily="18" charset="-127"/>
              <a:ea typeface="Batang" panose="02030600000101010101" pitchFamily="18" charset="-127"/>
              <a:cs typeface="Times New Roman" panose="02020603050405020304" pitchFamily="18" charset="0"/>
            </a:endParaRPr>
          </a:p>
          <a:p>
            <a:pPr marL="0" marR="387350" indent="0" algn="l" latinLnBrk="0">
              <a:spcBef>
                <a:spcPts val="0"/>
              </a:spcBef>
              <a:spcAft>
                <a:spcPts val="0"/>
              </a:spcAft>
              <a:buNone/>
            </a:pPr>
            <a:r>
              <a:rPr lang="en-US" sz="1800" kern="100" dirty="0">
                <a:effectLst/>
                <a:latin typeface="Calibri" panose="020F0502020204030204" pitchFamily="34" charset="0"/>
                <a:ea typeface="Batang" panose="02030600000101010101" pitchFamily="18" charset="-127"/>
                <a:cs typeface="Times New Roman" panose="02020603050405020304" pitchFamily="18" charset="0"/>
              </a:rPr>
              <a:t>2019 		Silk Road Kung Fu Friendship Tour Part 28 Wushu in Indonesia</a:t>
            </a:r>
            <a:endParaRPr lang="en-US" sz="1800" kern="100" dirty="0">
              <a:effectLst/>
              <a:latin typeface="Batang" panose="02030600000101010101" pitchFamily="18" charset="-127"/>
              <a:ea typeface="Batang" panose="02030600000101010101" pitchFamily="18" charset="-127"/>
              <a:cs typeface="Times New Roman" panose="02020603050405020304" pitchFamily="18" charset="0"/>
            </a:endParaRPr>
          </a:p>
          <a:p>
            <a:pPr marL="0" marR="387350" indent="0" algn="l" latinLnBrk="0">
              <a:spcBef>
                <a:spcPts val="0"/>
              </a:spcBef>
              <a:spcAft>
                <a:spcPts val="0"/>
              </a:spcAft>
              <a:buNone/>
            </a:pPr>
            <a:r>
              <a:rPr lang="en-US" sz="1800" kern="100" dirty="0">
                <a:effectLst/>
                <a:latin typeface="Calibri" panose="020F0502020204030204" pitchFamily="34" charset="0"/>
                <a:ea typeface="Batang" panose="02030600000101010101" pitchFamily="18" charset="-127"/>
                <a:cs typeface="Times New Roman" panose="02020603050405020304" pitchFamily="18" charset="0"/>
              </a:rPr>
              <a:t>Nov. 9		</a:t>
            </a:r>
            <a:r>
              <a:rPr lang="en-US" sz="1800" u="sng" kern="100" dirty="0">
                <a:solidFill>
                  <a:srgbClr val="0000FF"/>
                </a:solidFill>
                <a:effectLst/>
                <a:latin typeface="Calibri" panose="020F0502020204030204" pitchFamily="34" charset="0"/>
                <a:ea typeface="Batang" panose="02030600000101010101" pitchFamily="18" charset="-127"/>
                <a:cs typeface="Times New Roman" panose="02020603050405020304" pitchFamily="18" charset="0"/>
                <a:hlinkClick r:id="rId3"/>
              </a:rPr>
              <a:t>http://www.kungfumagazine.com/ezine/article.php?article=1517</a:t>
            </a:r>
            <a:r>
              <a:rPr lang="en-US" sz="1800" kern="100" dirty="0">
                <a:effectLst/>
                <a:latin typeface="Calibri" panose="020F0502020204030204" pitchFamily="34" charset="0"/>
                <a:ea typeface="Batang" panose="02030600000101010101" pitchFamily="18" charset="-127"/>
                <a:cs typeface="Times New Roman" panose="02020603050405020304" pitchFamily="18" charset="0"/>
              </a:rPr>
              <a:t> </a:t>
            </a:r>
          </a:p>
          <a:p>
            <a:pPr marL="0" marR="387350" indent="0" algn="l" latinLnBrk="0">
              <a:spcBef>
                <a:spcPts val="0"/>
              </a:spcBef>
              <a:spcAft>
                <a:spcPts val="0"/>
              </a:spcAft>
              <a:buNone/>
            </a:pPr>
            <a:endParaRPr lang="en-US" sz="1800" kern="100" dirty="0">
              <a:latin typeface="Calibri" panose="020F0502020204030204" pitchFamily="34" charset="0"/>
              <a:ea typeface="Batang" panose="02030600000101010101" pitchFamily="18" charset="-127"/>
              <a:cs typeface="Times New Roman" panose="02020603050405020304" pitchFamily="18" charset="0"/>
            </a:endParaRPr>
          </a:p>
          <a:p>
            <a:pPr marL="0" marR="387350" indent="0" algn="l" latinLnBrk="0">
              <a:spcBef>
                <a:spcPts val="0"/>
              </a:spcBef>
              <a:spcAft>
                <a:spcPts val="0"/>
              </a:spcAft>
              <a:buNone/>
            </a:pPr>
            <a:endParaRPr lang="en-US" sz="1800" kern="100" dirty="0">
              <a:effectLst/>
              <a:latin typeface="Batang" panose="02030600000101010101" pitchFamily="18" charset="-127"/>
              <a:ea typeface="Batang" panose="02030600000101010101" pitchFamily="18" charset="-127"/>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AA44D683-C152-4581-8BDA-03B129A63E3A}"/>
              </a:ext>
            </a:extLst>
          </p:cNvPr>
          <p:cNvSpPr>
            <a:spLocks noGrp="1"/>
          </p:cNvSpPr>
          <p:nvPr>
            <p:ph type="sldNum" sz="quarter" idx="12"/>
          </p:nvPr>
        </p:nvSpPr>
        <p:spPr/>
        <p:txBody>
          <a:bodyPr/>
          <a:lstStyle/>
          <a:p>
            <a:fld id="{C2F2C5E4-C367-4F50-B525-57F17A5873F9}" type="slidenum">
              <a:rPr lang="en-US" smtClean="0"/>
              <a:t>34</a:t>
            </a:fld>
            <a:endParaRPr lang="en-US"/>
          </a:p>
        </p:txBody>
      </p:sp>
    </p:spTree>
    <p:extLst>
      <p:ext uri="{BB962C8B-B14F-4D97-AF65-F5344CB8AC3E}">
        <p14:creationId xmlns:p14="http://schemas.microsoft.com/office/powerpoint/2010/main" val="2678713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A42B6-E92F-432B-AF07-5F00C48298F5}"/>
              </a:ext>
            </a:extLst>
          </p:cNvPr>
          <p:cNvSpPr>
            <a:spLocks noGrp="1"/>
          </p:cNvSpPr>
          <p:nvPr>
            <p:ph type="title"/>
          </p:nvPr>
        </p:nvSpPr>
        <p:spPr/>
        <p:txBody>
          <a:bodyPr/>
          <a:lstStyle/>
          <a:p>
            <a:pPr algn="ctr"/>
            <a:r>
              <a:rPr lang="zh-CN" dirty="0"/>
              <a:t>注释</a:t>
            </a:r>
            <a:r>
              <a:rPr lang="en-US" altLang="zh-CN" dirty="0"/>
              <a:t>2</a:t>
            </a:r>
            <a:r>
              <a:rPr lang="zh-CN" dirty="0"/>
              <a:t>（第</a:t>
            </a:r>
            <a:r>
              <a:rPr lang="en-US" altLang="zh-CN" dirty="0"/>
              <a:t>3</a:t>
            </a:r>
            <a:r>
              <a:rPr lang="zh-CN" dirty="0"/>
              <a:t>页）</a:t>
            </a:r>
            <a:r>
              <a:rPr lang="zh-CN" altLang="en-US" dirty="0"/>
              <a:t>我发表的文章和书籍</a:t>
            </a:r>
            <a:r>
              <a:rPr lang="en-US" altLang="zh-CN" dirty="0"/>
              <a:t> </a:t>
            </a:r>
            <a:br>
              <a:rPr lang="en-US" altLang="zh-CN" dirty="0"/>
            </a:br>
            <a:r>
              <a:rPr lang="en-US" altLang="zh-CN" sz="2000" dirty="0"/>
              <a:t>Notes 2 (Page 3) My published articles and books</a:t>
            </a:r>
            <a:endParaRPr lang="en-US" sz="2000" dirty="0"/>
          </a:p>
        </p:txBody>
      </p:sp>
      <p:sp>
        <p:nvSpPr>
          <p:cNvPr id="3" name="Content Placeholder 2">
            <a:extLst>
              <a:ext uri="{FF2B5EF4-FFF2-40B4-BE49-F238E27FC236}">
                <a16:creationId xmlns:a16="http://schemas.microsoft.com/office/drawing/2014/main" id="{D21D8816-4F4D-46DB-B298-1E38A1D431D1}"/>
              </a:ext>
            </a:extLst>
          </p:cNvPr>
          <p:cNvSpPr>
            <a:spLocks noGrp="1"/>
          </p:cNvSpPr>
          <p:nvPr>
            <p:ph idx="1"/>
          </p:nvPr>
        </p:nvSpPr>
        <p:spPr/>
        <p:txBody>
          <a:bodyPr>
            <a:normAutofit/>
          </a:bodyPr>
          <a:lstStyle/>
          <a:p>
            <a:pPr marL="0" indent="0">
              <a:buNone/>
            </a:pPr>
            <a:r>
              <a:rPr lang="en-US" altLang="zh-CN" dirty="0"/>
              <a:t>PPT</a:t>
            </a:r>
            <a:r>
              <a:rPr lang="zh-CN" altLang="en-US" dirty="0"/>
              <a:t>的读者应该意识到，在过去的十年中，我不懈地通过</a:t>
            </a:r>
            <a:r>
              <a:rPr lang="en-US" altLang="zh-CN" dirty="0"/>
              <a:t>65</a:t>
            </a:r>
            <a:r>
              <a:rPr lang="zh-CN" altLang="en-US" dirty="0"/>
              <a:t>篇已发表的文章和大量书籍在中美之间搭建文化桥梁。</a:t>
            </a:r>
            <a:endParaRPr lang="en-US" altLang="zh-CN" dirty="0"/>
          </a:p>
          <a:p>
            <a:pPr marL="0" indent="0">
              <a:buNone/>
            </a:pPr>
            <a:r>
              <a:rPr lang="en-US" sz="1500" dirty="0"/>
              <a:t>The reader of this PPT should be aware that for the past 10 years I have worked relentlessly to build cultural bridges between the China and the USA via more than 65 published articles and numerous books </a:t>
            </a:r>
          </a:p>
          <a:p>
            <a:pPr marL="0" indent="0">
              <a:buNone/>
            </a:pPr>
            <a:r>
              <a:rPr lang="en-US" sz="1600" dirty="0">
                <a:hlinkClick r:id="rId2"/>
              </a:rPr>
              <a:t>http://www.kungfumagazine.com</a:t>
            </a:r>
            <a:endParaRPr lang="en-US" sz="1600" dirty="0"/>
          </a:p>
          <a:p>
            <a:pPr marL="0" indent="0">
              <a:buNone/>
            </a:pPr>
            <a:r>
              <a:rPr lang="en-US" sz="1600" dirty="0">
                <a:hlinkClick r:id="rId3"/>
              </a:rPr>
              <a:t>https://www.academia.edu</a:t>
            </a:r>
            <a:endParaRPr lang="en-US" sz="1600" dirty="0"/>
          </a:p>
          <a:p>
            <a:pPr marL="0" indent="0">
              <a:buNone/>
            </a:pPr>
            <a:r>
              <a:rPr lang="en-US" sz="1600" dirty="0">
                <a:hlinkClick r:id="rId4"/>
              </a:rPr>
              <a:t>https://www.scribd.com</a:t>
            </a:r>
            <a:endParaRPr lang="en-US" sz="1600" dirty="0"/>
          </a:p>
          <a:p>
            <a:pPr marL="0" indent="0">
              <a:buNone/>
            </a:pPr>
            <a:r>
              <a:rPr lang="en-US" sz="1600" dirty="0">
                <a:hlinkClick r:id="rId5"/>
              </a:rPr>
              <a:t>https://www.amazon.com</a:t>
            </a:r>
            <a:endParaRPr lang="en-US" sz="1600" dirty="0"/>
          </a:p>
          <a:p>
            <a:pPr marL="0" indent="0">
              <a:buNone/>
            </a:pPr>
            <a:r>
              <a:rPr lang="en-US" sz="1600" dirty="0">
                <a:hlinkClick r:id="rId6"/>
              </a:rPr>
              <a:t>https://www.fightingartsasia.com</a:t>
            </a:r>
            <a:r>
              <a:rPr lang="en-US" sz="1600" dirty="0"/>
              <a:t> </a:t>
            </a:r>
          </a:p>
          <a:p>
            <a:pPr marL="0" indent="0">
              <a:buNone/>
            </a:pPr>
            <a:r>
              <a:rPr lang="en-US" sz="1600" dirty="0">
                <a:hlinkClick r:id="rId7"/>
              </a:rPr>
              <a:t>https://www.silkroadvirtualuniversity.org</a:t>
            </a:r>
            <a:r>
              <a:rPr lang="en-US" sz="1600" dirty="0"/>
              <a:t> </a:t>
            </a:r>
          </a:p>
          <a:p>
            <a:pPr marL="0" indent="0">
              <a:buNone/>
            </a:pPr>
            <a:r>
              <a:rPr lang="en-US" sz="1600" dirty="0">
                <a:hlinkClick r:id="rId8"/>
              </a:rPr>
              <a:t>https://triathlonchina.weebly.com</a:t>
            </a:r>
            <a:r>
              <a:rPr lang="en-US" sz="1600" dirty="0"/>
              <a:t> </a:t>
            </a:r>
          </a:p>
        </p:txBody>
      </p:sp>
      <p:sp>
        <p:nvSpPr>
          <p:cNvPr id="4" name="Slide Number Placeholder 3">
            <a:extLst>
              <a:ext uri="{FF2B5EF4-FFF2-40B4-BE49-F238E27FC236}">
                <a16:creationId xmlns:a16="http://schemas.microsoft.com/office/drawing/2014/main" id="{A6430ED2-0E78-4409-8499-31DE7B3A5993}"/>
              </a:ext>
            </a:extLst>
          </p:cNvPr>
          <p:cNvSpPr>
            <a:spLocks noGrp="1"/>
          </p:cNvSpPr>
          <p:nvPr>
            <p:ph type="sldNum" sz="quarter" idx="12"/>
          </p:nvPr>
        </p:nvSpPr>
        <p:spPr/>
        <p:txBody>
          <a:bodyPr/>
          <a:lstStyle/>
          <a:p>
            <a:fld id="{C2F2C5E4-C367-4F50-B525-57F17A5873F9}" type="slidenum">
              <a:rPr lang="en-US" smtClean="0"/>
              <a:t>35</a:t>
            </a:fld>
            <a:endParaRPr lang="en-US"/>
          </a:p>
        </p:txBody>
      </p:sp>
    </p:spTree>
    <p:extLst>
      <p:ext uri="{BB962C8B-B14F-4D97-AF65-F5344CB8AC3E}">
        <p14:creationId xmlns:p14="http://schemas.microsoft.com/office/powerpoint/2010/main" val="3432685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A0B6B-9521-4305-8B48-443E19DA2035}"/>
              </a:ext>
            </a:extLst>
          </p:cNvPr>
          <p:cNvSpPr>
            <a:spLocks noGrp="1"/>
          </p:cNvSpPr>
          <p:nvPr>
            <p:ph type="title"/>
          </p:nvPr>
        </p:nvSpPr>
        <p:spPr>
          <a:xfrm>
            <a:off x="542925" y="365125"/>
            <a:ext cx="10810875" cy="1325563"/>
          </a:xfrm>
        </p:spPr>
        <p:txBody>
          <a:bodyPr/>
          <a:lstStyle/>
          <a:p>
            <a:pPr algn="ctr"/>
            <a:r>
              <a:rPr lang="zh-CN" dirty="0"/>
              <a:t>注释</a:t>
            </a:r>
            <a:r>
              <a:rPr lang="en-US" altLang="zh-CN" dirty="0"/>
              <a:t>2</a:t>
            </a:r>
            <a:r>
              <a:rPr lang="zh-CN" dirty="0"/>
              <a:t>（第</a:t>
            </a:r>
            <a:r>
              <a:rPr lang="en-US" altLang="zh-CN" dirty="0"/>
              <a:t>4</a:t>
            </a:r>
            <a:r>
              <a:rPr lang="zh-CN" dirty="0"/>
              <a:t>页）</a:t>
            </a:r>
            <a:r>
              <a:rPr lang="zh-CN" altLang="en-US" dirty="0"/>
              <a:t>我发表的文章和书籍：费用</a:t>
            </a:r>
            <a:r>
              <a:rPr lang="en-US" altLang="zh-CN" dirty="0"/>
              <a:t>  </a:t>
            </a:r>
            <a:r>
              <a:rPr lang="en-US" altLang="zh-CN" sz="2000" dirty="0"/>
              <a:t>Notes 2 (Page 4) My articles and books: costs</a:t>
            </a:r>
            <a:endParaRPr lang="en-US" sz="2000" dirty="0"/>
          </a:p>
        </p:txBody>
      </p:sp>
      <p:sp>
        <p:nvSpPr>
          <p:cNvPr id="3" name="Content Placeholder 2">
            <a:extLst>
              <a:ext uri="{FF2B5EF4-FFF2-40B4-BE49-F238E27FC236}">
                <a16:creationId xmlns:a16="http://schemas.microsoft.com/office/drawing/2014/main" id="{0378E1E1-AC81-4CFD-A040-A6AE09938ED6}"/>
              </a:ext>
            </a:extLst>
          </p:cNvPr>
          <p:cNvSpPr>
            <a:spLocks noGrp="1"/>
          </p:cNvSpPr>
          <p:nvPr>
            <p:ph idx="1"/>
          </p:nvPr>
        </p:nvSpPr>
        <p:spPr/>
        <p:txBody>
          <a:bodyPr/>
          <a:lstStyle/>
          <a:p>
            <a:pPr>
              <a:lnSpc>
                <a:spcPct val="150000"/>
              </a:lnSpc>
            </a:pPr>
            <a:r>
              <a:rPr lang="zh-CN" altLang="en-US" dirty="0"/>
              <a:t>在“丝绸之路”功夫友谊之旅上，我用自己的钱花了</a:t>
            </a:r>
            <a:r>
              <a:rPr lang="en-US" altLang="zh-CN" dirty="0"/>
              <a:t>20,000</a:t>
            </a:r>
            <a:r>
              <a:rPr lang="zh-CN" altLang="en-US" dirty="0"/>
              <a:t>多美元，而所有这些工作却赚了零，根本没有钱。 （见附件</a:t>
            </a:r>
            <a:r>
              <a:rPr lang="en-US" altLang="zh-CN" dirty="0"/>
              <a:t>5</a:t>
            </a:r>
            <a:r>
              <a:rPr lang="zh-CN" altLang="en-US" dirty="0"/>
              <a:t>丝绸之路</a:t>
            </a:r>
            <a:r>
              <a:rPr lang="en-US" altLang="zh-CN" dirty="0"/>
              <a:t>KF</a:t>
            </a:r>
            <a:r>
              <a:rPr lang="zh-CN" altLang="en-US" dirty="0"/>
              <a:t>友谊之旅</a:t>
            </a:r>
            <a:r>
              <a:rPr lang="en-US" altLang="zh-CN" dirty="0"/>
              <a:t>_</a:t>
            </a:r>
            <a:r>
              <a:rPr lang="zh-CN" altLang="en-US" dirty="0"/>
              <a:t>物流与费用）</a:t>
            </a:r>
            <a:endParaRPr lang="en-US" dirty="0"/>
          </a:p>
          <a:p>
            <a:r>
              <a:rPr lang="en-US" sz="1400" dirty="0"/>
              <a:t>Spent more than USD$20,000 of my own money on the Silk Road Kung Fu Friendship Tour, and earned zero – no money at all - for all of that work. (</a:t>
            </a:r>
            <a:r>
              <a:rPr lang="en-US" sz="2400" dirty="0">
                <a:solidFill>
                  <a:srgbClr val="FF0000"/>
                </a:solidFill>
              </a:rPr>
              <a:t>See Attachment 9 Silk Road KF Friendship Tour - Logistics and Costs</a:t>
            </a:r>
            <a:r>
              <a:rPr lang="en-US" sz="1400" dirty="0"/>
              <a:t>)</a:t>
            </a:r>
          </a:p>
        </p:txBody>
      </p:sp>
      <p:sp>
        <p:nvSpPr>
          <p:cNvPr id="4" name="Slide Number Placeholder 3">
            <a:extLst>
              <a:ext uri="{FF2B5EF4-FFF2-40B4-BE49-F238E27FC236}">
                <a16:creationId xmlns:a16="http://schemas.microsoft.com/office/drawing/2014/main" id="{BD5D91E8-F75A-461F-8A64-2F0523A37251}"/>
              </a:ext>
            </a:extLst>
          </p:cNvPr>
          <p:cNvSpPr>
            <a:spLocks noGrp="1"/>
          </p:cNvSpPr>
          <p:nvPr>
            <p:ph type="sldNum" sz="quarter" idx="12"/>
          </p:nvPr>
        </p:nvSpPr>
        <p:spPr/>
        <p:txBody>
          <a:bodyPr/>
          <a:lstStyle/>
          <a:p>
            <a:fld id="{C2F2C5E4-C367-4F50-B525-57F17A5873F9}" type="slidenum">
              <a:rPr lang="en-US" smtClean="0"/>
              <a:t>36</a:t>
            </a:fld>
            <a:endParaRPr lang="en-US"/>
          </a:p>
        </p:txBody>
      </p:sp>
    </p:spTree>
    <p:extLst>
      <p:ext uri="{BB962C8B-B14F-4D97-AF65-F5344CB8AC3E}">
        <p14:creationId xmlns:p14="http://schemas.microsoft.com/office/powerpoint/2010/main" val="220833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BFCA-2624-4210-A9E1-4EFE993C6882}"/>
              </a:ext>
            </a:extLst>
          </p:cNvPr>
          <p:cNvSpPr>
            <a:spLocks noGrp="1"/>
          </p:cNvSpPr>
          <p:nvPr>
            <p:ph type="title"/>
          </p:nvPr>
        </p:nvSpPr>
        <p:spPr/>
        <p:txBody>
          <a:bodyPr/>
          <a:lstStyle/>
          <a:p>
            <a:r>
              <a:rPr lang="zh-CN" dirty="0"/>
              <a:t>注释</a:t>
            </a:r>
            <a:r>
              <a:rPr lang="en-US" altLang="zh-CN" dirty="0"/>
              <a:t>2</a:t>
            </a:r>
            <a:r>
              <a:rPr lang="zh-CN" dirty="0"/>
              <a:t>（第</a:t>
            </a:r>
            <a:r>
              <a:rPr lang="en-US" altLang="zh-CN" dirty="0"/>
              <a:t>5</a:t>
            </a:r>
            <a:r>
              <a:rPr lang="zh-CN" dirty="0"/>
              <a:t>页）</a:t>
            </a:r>
            <a:r>
              <a:rPr lang="en-US" altLang="zh-CN" sz="2000" dirty="0"/>
              <a:t>Notes 2 (Page 5)</a:t>
            </a:r>
            <a:endParaRPr lang="en-US" sz="2000" dirty="0"/>
          </a:p>
        </p:txBody>
      </p:sp>
      <p:sp>
        <p:nvSpPr>
          <p:cNvPr id="3" name="Content Placeholder 2">
            <a:extLst>
              <a:ext uri="{FF2B5EF4-FFF2-40B4-BE49-F238E27FC236}">
                <a16:creationId xmlns:a16="http://schemas.microsoft.com/office/drawing/2014/main" id="{56B5B7F4-4E7A-4F72-905B-B3ACAFC15F24}"/>
              </a:ext>
            </a:extLst>
          </p:cNvPr>
          <p:cNvSpPr>
            <a:spLocks noGrp="1"/>
          </p:cNvSpPr>
          <p:nvPr>
            <p:ph idx="1"/>
          </p:nvPr>
        </p:nvSpPr>
        <p:spPr/>
        <p:txBody>
          <a:bodyPr/>
          <a:lstStyle/>
          <a:p>
            <a:r>
              <a:rPr lang="zh-CN" dirty="0"/>
              <a:t>我最近的出版物：</a:t>
            </a:r>
            <a:r>
              <a:rPr lang="en-US" sz="1400" dirty="0"/>
              <a:t>My most recent publication:</a:t>
            </a:r>
          </a:p>
          <a:p>
            <a:pPr marL="0" indent="0">
              <a:buNone/>
            </a:pPr>
            <a:r>
              <a:rPr lang="en-US" dirty="0">
                <a:hlinkClick r:id="rId2"/>
              </a:rPr>
              <a:t>http://www.kungfumagazine.com/ezine/article.php?article=1552</a:t>
            </a:r>
            <a:endParaRPr lang="en-US" dirty="0"/>
          </a:p>
          <a:p>
            <a:pPr marL="0" indent="0">
              <a:buNone/>
            </a:pPr>
            <a:r>
              <a:rPr lang="zh-CN" dirty="0"/>
              <a:t>2020年8月10日上线</a:t>
            </a:r>
            <a:r>
              <a:rPr lang="en-US" altLang="zh-CN" dirty="0"/>
              <a:t> </a:t>
            </a:r>
            <a:r>
              <a:rPr lang="en-US" sz="1400" dirty="0"/>
              <a:t>Went online August 10, 2020</a:t>
            </a:r>
          </a:p>
          <a:p>
            <a:pPr marL="0" indent="0">
              <a:buNone/>
            </a:pPr>
            <a:r>
              <a:rPr lang="zh-CN" altLang="en-US" dirty="0"/>
              <a:t>这是富有同情心和幽默的。 这是一座彩虹桥，有助于在中美之间树立正面形象。</a:t>
            </a:r>
            <a:r>
              <a:rPr lang="en-US" sz="1500" dirty="0"/>
              <a:t>It is compassionate and humorous. It is a rainbow bridge to help build positive images between China and the USA. </a:t>
            </a:r>
          </a:p>
          <a:p>
            <a:pPr marL="0" indent="0">
              <a:buNone/>
            </a:pPr>
            <a:endParaRPr lang="en-US" dirty="0"/>
          </a:p>
        </p:txBody>
      </p:sp>
      <p:sp>
        <p:nvSpPr>
          <p:cNvPr id="4" name="Slide Number Placeholder 3">
            <a:extLst>
              <a:ext uri="{FF2B5EF4-FFF2-40B4-BE49-F238E27FC236}">
                <a16:creationId xmlns:a16="http://schemas.microsoft.com/office/drawing/2014/main" id="{F2021DE1-DF4F-4617-AC78-124E9F8F1E30}"/>
              </a:ext>
            </a:extLst>
          </p:cNvPr>
          <p:cNvSpPr>
            <a:spLocks noGrp="1"/>
          </p:cNvSpPr>
          <p:nvPr>
            <p:ph type="sldNum" sz="quarter" idx="12"/>
          </p:nvPr>
        </p:nvSpPr>
        <p:spPr/>
        <p:txBody>
          <a:bodyPr/>
          <a:lstStyle/>
          <a:p>
            <a:fld id="{C2F2C5E4-C367-4F50-B525-57F17A5873F9}" type="slidenum">
              <a:rPr lang="en-US" smtClean="0"/>
              <a:t>37</a:t>
            </a:fld>
            <a:endParaRPr lang="en-US"/>
          </a:p>
        </p:txBody>
      </p:sp>
      <p:pic>
        <p:nvPicPr>
          <p:cNvPr id="8" name="Picture 7">
            <a:extLst>
              <a:ext uri="{FF2B5EF4-FFF2-40B4-BE49-F238E27FC236}">
                <a16:creationId xmlns:a16="http://schemas.microsoft.com/office/drawing/2014/main" id="{92BB500E-60AA-4409-A476-76F1624954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3788" y="4776093"/>
            <a:ext cx="5221480" cy="1580257"/>
          </a:xfrm>
          <a:prstGeom prst="rect">
            <a:avLst/>
          </a:prstGeom>
        </p:spPr>
      </p:pic>
    </p:spTree>
    <p:extLst>
      <p:ext uri="{BB962C8B-B14F-4D97-AF65-F5344CB8AC3E}">
        <p14:creationId xmlns:p14="http://schemas.microsoft.com/office/powerpoint/2010/main" val="903204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E231C-99BC-4098-8380-E51B48A2F332}"/>
              </a:ext>
            </a:extLst>
          </p:cNvPr>
          <p:cNvSpPr>
            <a:spLocks noGrp="1"/>
          </p:cNvSpPr>
          <p:nvPr>
            <p:ph type="title"/>
          </p:nvPr>
        </p:nvSpPr>
        <p:spPr>
          <a:xfrm>
            <a:off x="333375" y="365125"/>
            <a:ext cx="11458575" cy="1325563"/>
          </a:xfrm>
        </p:spPr>
        <p:txBody>
          <a:bodyPr/>
          <a:lstStyle/>
          <a:p>
            <a:pPr algn="ctr"/>
            <a:r>
              <a:rPr lang="zh-CN" sz="4000" dirty="0"/>
              <a:t>注释</a:t>
            </a:r>
            <a:r>
              <a:rPr lang="en-US" altLang="zh-CN" sz="4000" dirty="0"/>
              <a:t>2</a:t>
            </a:r>
            <a:r>
              <a:rPr lang="zh-CN" sz="4000" dirty="0"/>
              <a:t>（第</a:t>
            </a:r>
            <a:r>
              <a:rPr lang="en-US" altLang="zh-CN" sz="4000" dirty="0"/>
              <a:t>6</a:t>
            </a:r>
            <a:r>
              <a:rPr lang="zh-CN" sz="4000" dirty="0"/>
              <a:t>页）</a:t>
            </a:r>
            <a:r>
              <a:rPr lang="zh-CN" altLang="en-US" sz="4000" dirty="0"/>
              <a:t>中央情报局在中国摧毁我的动机 </a:t>
            </a:r>
            <a:r>
              <a:rPr lang="en-US" altLang="zh-CN" sz="2000" dirty="0"/>
              <a:t>Notes 2 (Page 6) Motivation for CIA to Destroy me in China</a:t>
            </a:r>
            <a:endParaRPr lang="en-US" sz="2000" dirty="0"/>
          </a:p>
        </p:txBody>
      </p:sp>
      <p:sp>
        <p:nvSpPr>
          <p:cNvPr id="3" name="Content Placeholder 2">
            <a:extLst>
              <a:ext uri="{FF2B5EF4-FFF2-40B4-BE49-F238E27FC236}">
                <a16:creationId xmlns:a16="http://schemas.microsoft.com/office/drawing/2014/main" id="{C6A6CC6F-7D28-467C-A124-CBCE117C0E2F}"/>
              </a:ext>
            </a:extLst>
          </p:cNvPr>
          <p:cNvSpPr>
            <a:spLocks noGrp="1"/>
          </p:cNvSpPr>
          <p:nvPr>
            <p:ph idx="1"/>
          </p:nvPr>
        </p:nvSpPr>
        <p:spPr>
          <a:xfrm>
            <a:off x="838200" y="1639888"/>
            <a:ext cx="10515600" cy="4767263"/>
          </a:xfrm>
        </p:spPr>
        <p:txBody>
          <a:bodyPr>
            <a:normAutofit fontScale="85000" lnSpcReduction="10000"/>
          </a:bodyPr>
          <a:lstStyle/>
          <a:p>
            <a:pPr marL="0" indent="0">
              <a:lnSpc>
                <a:spcPct val="150000"/>
              </a:lnSpc>
              <a:buNone/>
            </a:pPr>
            <a:r>
              <a:rPr lang="zh-CN" altLang="en-US" dirty="0"/>
              <a:t>读者应该知道，我出版的</a:t>
            </a:r>
            <a:r>
              <a:rPr lang="en-US" altLang="zh-CN" dirty="0"/>
              <a:t>34</a:t>
            </a:r>
            <a:r>
              <a:rPr lang="zh-CN" altLang="en-US" dirty="0"/>
              <a:t>集</a:t>
            </a:r>
            <a:r>
              <a:rPr lang="en-US" altLang="zh-CN" dirty="0"/>
              <a:t>《</a:t>
            </a:r>
            <a:r>
              <a:rPr lang="zh-CN" altLang="en-US" dirty="0"/>
              <a:t>丝绸之路功夫友谊之旅</a:t>
            </a:r>
            <a:r>
              <a:rPr lang="en-US" altLang="zh-CN" dirty="0"/>
              <a:t>》</a:t>
            </a:r>
            <a:r>
              <a:rPr lang="zh-CN" altLang="en-US" dirty="0"/>
              <a:t>和两本关于那次旅行的书，正是中情局和特朗普总统真正讨厌的东西。他们非常努力地把中国搞得一团糟。他们非常讨厌“一带一路”的倡议。当然，他们会很有动力阻止我正在进行的出版物。中情局在中国的力量不容小觑。 迈克尔（</a:t>
            </a:r>
            <a:r>
              <a:rPr lang="en-US" altLang="zh-CN" dirty="0"/>
              <a:t>Michael</a:t>
            </a:r>
            <a:r>
              <a:rPr lang="zh-CN" altLang="en-US" dirty="0"/>
              <a:t>）和国家安全部的资源； </a:t>
            </a:r>
            <a:r>
              <a:rPr lang="en-US" altLang="zh-CN" dirty="0" err="1"/>
              <a:t>GuójiāĀnquánBù</a:t>
            </a:r>
            <a:r>
              <a:rPr lang="en-US" altLang="zh-CN" dirty="0"/>
              <a:t>'</a:t>
            </a:r>
            <a:r>
              <a:rPr lang="zh-CN" altLang="en-US" dirty="0"/>
              <a:t>国家安全部不应被用来切断中国，美国与其他英语国家之间的文化桥梁。 他们不应该强行阻止我在全世界推广武术功夫。 那应该是中央情报局的工作，而不是中国安全部的工作。</a:t>
            </a:r>
            <a:endParaRPr lang="en-US" dirty="0"/>
          </a:p>
          <a:p>
            <a:pPr marL="0" indent="0">
              <a:buNone/>
            </a:pPr>
            <a:r>
              <a:rPr lang="en-US" sz="1400" dirty="0"/>
              <a:t>The reader should be aware that my published - 34-part Silk Road Kung Fu Friendship Tour and two books on that tour - are exactly the kind of thing the CIA and President Trump really hate. They have worked very hard to make China look  terrible, and they extremely hate the Belt and Road Initiative. Naturally they would be highly motivated to stop my ongoing publications. The power is the CIA in China should not be underestimated. Michael and the resources of the </a:t>
            </a:r>
            <a:r>
              <a:rPr lang="zh-CN" sz="1400" dirty="0">
                <a:effectLst/>
                <a:latin typeface="Calibri" panose="020F0502020204030204" pitchFamily="34" charset="0"/>
                <a:ea typeface="等线" panose="02010600030101010101" pitchFamily="2" charset="-122"/>
                <a:cs typeface="Times New Roman" panose="02020603050405020304" pitchFamily="18" charset="0"/>
              </a:rPr>
              <a:t>国家安全部</a:t>
            </a:r>
            <a:r>
              <a:rPr lang="en-US" sz="1400" dirty="0">
                <a:effectLst/>
                <a:latin typeface="Calibri" panose="020F0502020204030204" pitchFamily="34" charset="0"/>
                <a:ea typeface="等线" panose="02010600030101010101" pitchFamily="2" charset="-122"/>
                <a:cs typeface="Times New Roman" panose="02020603050405020304" pitchFamily="18" charset="0"/>
              </a:rPr>
              <a:t>; </a:t>
            </a:r>
            <a:r>
              <a:rPr lang="en-US" sz="1400" dirty="0" err="1">
                <a:effectLst/>
                <a:latin typeface="Calibri" panose="020F0502020204030204" pitchFamily="34" charset="0"/>
                <a:ea typeface="等线" panose="02010600030101010101" pitchFamily="2" charset="-122"/>
                <a:cs typeface="Times New Roman" panose="02020603050405020304" pitchFamily="18" charset="0"/>
              </a:rPr>
              <a:t>Guójiā</a:t>
            </a:r>
            <a:r>
              <a:rPr lang="en-US" sz="1400" dirty="0">
                <a:effectLst/>
                <a:latin typeface="Calibri" panose="020F0502020204030204" pitchFamily="34" charset="0"/>
                <a:ea typeface="等线" panose="02010600030101010101" pitchFamily="2" charset="-122"/>
                <a:cs typeface="Times New Roman" panose="02020603050405020304" pitchFamily="18" charset="0"/>
              </a:rPr>
              <a:t> </a:t>
            </a:r>
            <a:r>
              <a:rPr lang="en-US" sz="1400" dirty="0" err="1">
                <a:effectLst/>
                <a:latin typeface="Calibri" panose="020F0502020204030204" pitchFamily="34" charset="0"/>
                <a:ea typeface="等线" panose="02010600030101010101" pitchFamily="2" charset="-122"/>
                <a:cs typeface="Times New Roman" panose="02020603050405020304" pitchFamily="18" charset="0"/>
              </a:rPr>
              <a:t>Ānquán</a:t>
            </a:r>
            <a:r>
              <a:rPr lang="en-US" sz="1400" dirty="0">
                <a:effectLst/>
                <a:latin typeface="Calibri" panose="020F0502020204030204" pitchFamily="34" charset="0"/>
                <a:ea typeface="等线" panose="02010600030101010101" pitchFamily="2" charset="-122"/>
                <a:cs typeface="Times New Roman" panose="02020603050405020304" pitchFamily="18" charset="0"/>
              </a:rPr>
              <a:t> Bù 'State Security Ministry should not be used to cut off cultural bridges between China, the USA and rest of the English speaking world. They should not be forcibly stopping me from promoting Wushu Kung Fu world wide. That should be the job of the CIA, not the Chinese Ministry of State of Security.</a:t>
            </a:r>
            <a:endParaRPr lang="en-US" sz="1400" dirty="0"/>
          </a:p>
        </p:txBody>
      </p:sp>
      <p:sp>
        <p:nvSpPr>
          <p:cNvPr id="4" name="Slide Number Placeholder 3">
            <a:extLst>
              <a:ext uri="{FF2B5EF4-FFF2-40B4-BE49-F238E27FC236}">
                <a16:creationId xmlns:a16="http://schemas.microsoft.com/office/drawing/2014/main" id="{C3734348-1611-4FA7-B20D-14B0964F0EF0}"/>
              </a:ext>
            </a:extLst>
          </p:cNvPr>
          <p:cNvSpPr>
            <a:spLocks noGrp="1"/>
          </p:cNvSpPr>
          <p:nvPr>
            <p:ph type="sldNum" sz="quarter" idx="12"/>
          </p:nvPr>
        </p:nvSpPr>
        <p:spPr/>
        <p:txBody>
          <a:bodyPr/>
          <a:lstStyle/>
          <a:p>
            <a:fld id="{C2F2C5E4-C367-4F50-B525-57F17A5873F9}" type="slidenum">
              <a:rPr lang="en-US" smtClean="0"/>
              <a:t>38</a:t>
            </a:fld>
            <a:endParaRPr lang="en-US"/>
          </a:p>
        </p:txBody>
      </p:sp>
    </p:spTree>
    <p:extLst>
      <p:ext uri="{BB962C8B-B14F-4D97-AF65-F5344CB8AC3E}">
        <p14:creationId xmlns:p14="http://schemas.microsoft.com/office/powerpoint/2010/main" val="905955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F1FC4-7CD5-4582-A0FC-0DDAE7E2F6E5}"/>
              </a:ext>
            </a:extLst>
          </p:cNvPr>
          <p:cNvSpPr>
            <a:spLocks noGrp="1"/>
          </p:cNvSpPr>
          <p:nvPr>
            <p:ph type="title"/>
          </p:nvPr>
        </p:nvSpPr>
        <p:spPr>
          <a:xfrm>
            <a:off x="838200" y="365125"/>
            <a:ext cx="10515600" cy="1222374"/>
          </a:xfrm>
        </p:spPr>
        <p:txBody>
          <a:bodyPr>
            <a:normAutofit fontScale="90000"/>
          </a:bodyPr>
          <a:lstStyle/>
          <a:p>
            <a:r>
              <a:rPr lang="zh-CN" dirty="0"/>
              <a:t>注释</a:t>
            </a:r>
            <a:r>
              <a:rPr lang="en-US" altLang="zh-CN" dirty="0"/>
              <a:t>2</a:t>
            </a:r>
            <a:r>
              <a:rPr lang="zh-CN" dirty="0"/>
              <a:t>（第</a:t>
            </a:r>
            <a:r>
              <a:rPr lang="en-US" altLang="zh-CN" dirty="0"/>
              <a:t>7</a:t>
            </a:r>
            <a:r>
              <a:rPr lang="zh-CN" dirty="0"/>
              <a:t>页）</a:t>
            </a:r>
            <a:r>
              <a:rPr lang="zh-CN" sz="1600" dirty="0"/>
              <a:t>中情局在颜色革命（香港）和其他许多国家以及中国城市中使用基督教团体</a:t>
            </a:r>
            <a:br>
              <a:rPr lang="en-US" altLang="zh-CN" sz="1000" dirty="0"/>
            </a:br>
            <a:r>
              <a:rPr lang="en-US" altLang="zh-CN" sz="2000" dirty="0"/>
              <a:t>Notes 2 (Page 7) CIA’s use of Christian groups in starting revolutions in Hong Kong and many other countries and cities in China.</a:t>
            </a:r>
            <a:endParaRPr lang="en-US" sz="2000" dirty="0"/>
          </a:p>
        </p:txBody>
      </p:sp>
      <p:sp>
        <p:nvSpPr>
          <p:cNvPr id="3" name="Content Placeholder 2">
            <a:extLst>
              <a:ext uri="{FF2B5EF4-FFF2-40B4-BE49-F238E27FC236}">
                <a16:creationId xmlns:a16="http://schemas.microsoft.com/office/drawing/2014/main" id="{BED847A3-B334-4BED-8B49-F09381A0A154}"/>
              </a:ext>
            </a:extLst>
          </p:cNvPr>
          <p:cNvSpPr>
            <a:spLocks noGrp="1"/>
          </p:cNvSpPr>
          <p:nvPr>
            <p:ph idx="1"/>
          </p:nvPr>
        </p:nvSpPr>
        <p:spPr>
          <a:xfrm>
            <a:off x="838200" y="1587499"/>
            <a:ext cx="10515600" cy="4594225"/>
          </a:xfrm>
        </p:spPr>
        <p:txBody>
          <a:bodyPr>
            <a:normAutofit fontScale="92500" lnSpcReduction="20000"/>
          </a:bodyPr>
          <a:lstStyle/>
          <a:p>
            <a:pPr marL="0" indent="0">
              <a:lnSpc>
                <a:spcPct val="160000"/>
              </a:lnSpc>
              <a:buNone/>
            </a:pPr>
            <a:r>
              <a:rPr lang="zh-CN" altLang="en-US" dirty="0"/>
              <a:t>北京汇佳私立学校是由外国基督教组织（经由孙秀胡安等人）控制的，与外国非政府组织控制香港教会和促进香港革命一样。</a:t>
            </a:r>
            <a:endParaRPr lang="en-US" altLang="zh-CN" dirty="0"/>
          </a:p>
          <a:p>
            <a:pPr marL="0" indent="0">
              <a:buNone/>
            </a:pPr>
            <a:r>
              <a:rPr lang="en-US" sz="1500" dirty="0"/>
              <a:t>Beijing Huijia Private School is controlled by foreign Christian organizations (via Sun Xiu Juan and other individuals) much the same as foreign NGOs control many of Hong Kong’s churches and promote revolution in Hong Kong. </a:t>
            </a:r>
          </a:p>
          <a:p>
            <a:pPr marL="0" indent="0">
              <a:lnSpc>
                <a:spcPct val="160000"/>
              </a:lnSpc>
              <a:buNone/>
            </a:pPr>
            <a:r>
              <a:rPr lang="zh-CN" altLang="en-US" dirty="0"/>
              <a:t>至少部分原因是“迈克尔”和那所学校有联系，他对我做了和中情局标准操作程序一样的事情。例如，中情局尽其所能在经济上孤立伊朗（和中国）。中情局抹黑它希望摧毁的国家，就像它对伊朗和目前对中国所做的那样。</a:t>
            </a:r>
            <a:endParaRPr lang="en-US" dirty="0"/>
          </a:p>
          <a:p>
            <a:pPr marL="0" indent="0">
              <a:buNone/>
            </a:pPr>
            <a:r>
              <a:rPr lang="en-US" sz="1400" b="1" dirty="0"/>
              <a:t>Due to Michael’s association with that school, he has done the same to me as standard operating procedure for the CIA. For example the CIA has done its best to cut Iran (and China) off financially. The CIA smears countries it wishes to destroy, just as it has done to Iran and is currently doing to China.  </a:t>
            </a:r>
            <a:r>
              <a:rPr lang="en-US" sz="1400" b="1" dirty="0">
                <a:solidFill>
                  <a:srgbClr val="FF0000"/>
                </a:solidFill>
              </a:rPr>
              <a:t>I have been totally cut off financially and smeared by Beijing Huijia Private School and Michael.</a:t>
            </a:r>
          </a:p>
        </p:txBody>
      </p:sp>
      <p:sp>
        <p:nvSpPr>
          <p:cNvPr id="4" name="Slide Number Placeholder 3">
            <a:extLst>
              <a:ext uri="{FF2B5EF4-FFF2-40B4-BE49-F238E27FC236}">
                <a16:creationId xmlns:a16="http://schemas.microsoft.com/office/drawing/2014/main" id="{932C1C70-929F-4BAB-9E76-5D7E396BC3F1}"/>
              </a:ext>
            </a:extLst>
          </p:cNvPr>
          <p:cNvSpPr>
            <a:spLocks noGrp="1"/>
          </p:cNvSpPr>
          <p:nvPr>
            <p:ph type="sldNum" sz="quarter" idx="12"/>
          </p:nvPr>
        </p:nvSpPr>
        <p:spPr/>
        <p:txBody>
          <a:bodyPr/>
          <a:lstStyle/>
          <a:p>
            <a:fld id="{C2F2C5E4-C367-4F50-B525-57F17A5873F9}" type="slidenum">
              <a:rPr lang="en-US" smtClean="0"/>
              <a:t>39</a:t>
            </a:fld>
            <a:endParaRPr lang="en-US"/>
          </a:p>
        </p:txBody>
      </p:sp>
    </p:spTree>
    <p:extLst>
      <p:ext uri="{BB962C8B-B14F-4D97-AF65-F5344CB8AC3E}">
        <p14:creationId xmlns:p14="http://schemas.microsoft.com/office/powerpoint/2010/main" val="2874245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A5407-0F08-4515-8D59-1739AE7D5DD3}"/>
              </a:ext>
            </a:extLst>
          </p:cNvPr>
          <p:cNvSpPr>
            <a:spLocks noGrp="1"/>
          </p:cNvSpPr>
          <p:nvPr>
            <p:ph type="title"/>
          </p:nvPr>
        </p:nvSpPr>
        <p:spPr>
          <a:xfrm>
            <a:off x="386950" y="257485"/>
            <a:ext cx="11142483" cy="763843"/>
          </a:xfrm>
        </p:spPr>
        <p:txBody>
          <a:bodyPr>
            <a:normAutofit/>
          </a:bodyPr>
          <a:lstStyle/>
          <a:p>
            <a:pPr algn="ctr"/>
            <a:r>
              <a:rPr lang="zh-CN" altLang="en-US" sz="3500" b="1" dirty="0"/>
              <a:t>外国情报人员的影响力导致“迈克尔”屡次犯罪 </a:t>
            </a:r>
            <a:r>
              <a:rPr lang="en-US" altLang="zh-CN" sz="3500" dirty="0"/>
              <a:t>¹</a:t>
            </a:r>
            <a:endParaRPr lang="en-US" sz="3500" dirty="0"/>
          </a:p>
        </p:txBody>
      </p:sp>
      <p:sp>
        <p:nvSpPr>
          <p:cNvPr id="4" name="Rectangle 3">
            <a:extLst>
              <a:ext uri="{FF2B5EF4-FFF2-40B4-BE49-F238E27FC236}">
                <a16:creationId xmlns:a16="http://schemas.microsoft.com/office/drawing/2014/main" id="{D34ED019-35BB-4397-ACA6-487E3BEAFCD6}"/>
              </a:ext>
            </a:extLst>
          </p:cNvPr>
          <p:cNvSpPr/>
          <p:nvPr/>
        </p:nvSpPr>
        <p:spPr>
          <a:xfrm>
            <a:off x="293500" y="1492059"/>
            <a:ext cx="1669222" cy="27813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solidFill>
              </a:rPr>
              <a:t>外国情报官员，包括但不限于中央情报局和在北京汇佳私立学校任教的私人情报承包商。</a:t>
            </a:r>
            <a:endParaRPr lang="en-US" sz="2100" dirty="0">
              <a:solidFill>
                <a:schemeClr val="tx1"/>
              </a:solidFill>
            </a:endParaRPr>
          </a:p>
        </p:txBody>
      </p:sp>
      <p:cxnSp>
        <p:nvCxnSpPr>
          <p:cNvPr id="6" name="Straight Arrow Connector 5">
            <a:extLst>
              <a:ext uri="{FF2B5EF4-FFF2-40B4-BE49-F238E27FC236}">
                <a16:creationId xmlns:a16="http://schemas.microsoft.com/office/drawing/2014/main" id="{858DCBDE-3CA4-42BE-9F49-EA4748046884}"/>
              </a:ext>
            </a:extLst>
          </p:cNvPr>
          <p:cNvCxnSpPr>
            <a:cxnSpLocks/>
          </p:cNvCxnSpPr>
          <p:nvPr/>
        </p:nvCxnSpPr>
        <p:spPr>
          <a:xfrm>
            <a:off x="2062170" y="3152027"/>
            <a:ext cx="19109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5B1C4FE3-0645-464B-8261-D33D1DDA2A26}"/>
              </a:ext>
            </a:extLst>
          </p:cNvPr>
          <p:cNvSpPr txBox="1"/>
          <p:nvPr/>
        </p:nvSpPr>
        <p:spPr>
          <a:xfrm>
            <a:off x="2324100" y="1582266"/>
            <a:ext cx="1710398" cy="2354491"/>
          </a:xfrm>
          <a:prstGeom prst="rect">
            <a:avLst/>
          </a:prstGeom>
          <a:noFill/>
          <a:ln>
            <a:solidFill>
              <a:schemeClr val="tx1"/>
            </a:solidFill>
            <a:prstDash val="solid"/>
          </a:ln>
        </p:spPr>
        <p:txBody>
          <a:bodyPr wrap="square" rtlCol="0">
            <a:spAutoFit/>
          </a:bodyPr>
          <a:lstStyle/>
          <a:p>
            <a:pPr algn="ctr"/>
            <a:r>
              <a:rPr lang="zh-CN" altLang="en-US" sz="2100" dirty="0"/>
              <a:t>孙秀娟</a:t>
            </a:r>
            <a:r>
              <a:rPr lang="en-US" altLang="zh-CN" sz="2100" dirty="0"/>
              <a:t>AKA“</a:t>
            </a:r>
            <a:r>
              <a:rPr lang="zh-CN" altLang="en-US" sz="2100" dirty="0"/>
              <a:t>雪莉”（</a:t>
            </a:r>
            <a:r>
              <a:rPr lang="en-US" altLang="zh-CN" sz="2100" dirty="0"/>
              <a:t>Shirley</a:t>
            </a:r>
            <a:r>
              <a:rPr lang="zh-CN" altLang="en-US" sz="2100" dirty="0"/>
              <a:t>），北京惠家私立学校</a:t>
            </a:r>
            <a:r>
              <a:rPr lang="en-US" altLang="zh-CN" sz="2100" dirty="0"/>
              <a:t>IB</a:t>
            </a:r>
            <a:r>
              <a:rPr lang="zh-CN" altLang="en-US" sz="2100" dirty="0"/>
              <a:t>课程英语系主任</a:t>
            </a:r>
            <a:endParaRPr lang="en-US" sz="2100" dirty="0"/>
          </a:p>
        </p:txBody>
      </p:sp>
      <p:cxnSp>
        <p:nvCxnSpPr>
          <p:cNvPr id="9" name="Straight Arrow Connector 8">
            <a:extLst>
              <a:ext uri="{FF2B5EF4-FFF2-40B4-BE49-F238E27FC236}">
                <a16:creationId xmlns:a16="http://schemas.microsoft.com/office/drawing/2014/main" id="{B8C6965C-77F6-408C-96C8-50DEAA0FB10A}"/>
              </a:ext>
            </a:extLst>
          </p:cNvPr>
          <p:cNvCxnSpPr>
            <a:cxnSpLocks/>
          </p:cNvCxnSpPr>
          <p:nvPr/>
        </p:nvCxnSpPr>
        <p:spPr>
          <a:xfrm flipV="1">
            <a:off x="4071638" y="2454664"/>
            <a:ext cx="207469" cy="47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253A9EA9-99F8-43D7-BBF9-7AD9FEEBA572}"/>
              </a:ext>
            </a:extLst>
          </p:cNvPr>
          <p:cNvSpPr txBox="1"/>
          <p:nvPr/>
        </p:nvSpPr>
        <p:spPr>
          <a:xfrm>
            <a:off x="4354099" y="1582266"/>
            <a:ext cx="1663295" cy="2031325"/>
          </a:xfrm>
          <a:prstGeom prst="rect">
            <a:avLst/>
          </a:prstGeom>
          <a:noFill/>
          <a:ln>
            <a:solidFill>
              <a:schemeClr val="tx1"/>
            </a:solidFill>
            <a:prstDash val="solid"/>
          </a:ln>
        </p:spPr>
        <p:txBody>
          <a:bodyPr wrap="square" rtlCol="0">
            <a:spAutoFit/>
          </a:bodyPr>
          <a:lstStyle/>
          <a:p>
            <a:pPr algn="ctr"/>
            <a:r>
              <a:rPr lang="zh-CN" altLang="en-US" sz="2100" dirty="0"/>
              <a:t>北京汇佳私立学校“王志子”创始人退休，儿子“ </a:t>
            </a:r>
            <a:r>
              <a:rPr lang="en-US" altLang="zh-CN" sz="2100" dirty="0"/>
              <a:t>CEO</a:t>
            </a:r>
            <a:r>
              <a:rPr lang="zh-CN" altLang="en-US" sz="2100" dirty="0"/>
              <a:t>王”代替他</a:t>
            </a:r>
            <a:endParaRPr lang="en-US" sz="2100" dirty="0"/>
          </a:p>
        </p:txBody>
      </p:sp>
      <p:cxnSp>
        <p:nvCxnSpPr>
          <p:cNvPr id="12" name="Straight Arrow Connector 11">
            <a:extLst>
              <a:ext uri="{FF2B5EF4-FFF2-40B4-BE49-F238E27FC236}">
                <a16:creationId xmlns:a16="http://schemas.microsoft.com/office/drawing/2014/main" id="{C97A52E9-3ADD-4AA6-A896-290C39F91842}"/>
              </a:ext>
            </a:extLst>
          </p:cNvPr>
          <p:cNvCxnSpPr>
            <a:cxnSpLocks/>
          </p:cNvCxnSpPr>
          <p:nvPr/>
        </p:nvCxnSpPr>
        <p:spPr>
          <a:xfrm flipV="1">
            <a:off x="7674737" y="3872924"/>
            <a:ext cx="0" cy="1619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7EF4B1A4-BA71-4F1D-BF39-D120959AF55E}"/>
              </a:ext>
            </a:extLst>
          </p:cNvPr>
          <p:cNvSpPr txBox="1"/>
          <p:nvPr/>
        </p:nvSpPr>
        <p:spPr>
          <a:xfrm>
            <a:off x="335191" y="4550567"/>
            <a:ext cx="1669215" cy="1708160"/>
          </a:xfrm>
          <a:prstGeom prst="rect">
            <a:avLst/>
          </a:prstGeom>
          <a:noFill/>
        </p:spPr>
        <p:txBody>
          <a:bodyPr wrap="square" rtlCol="0">
            <a:spAutoFit/>
          </a:bodyPr>
          <a:lstStyle/>
          <a:p>
            <a:pPr algn="ctr"/>
            <a:r>
              <a:rPr lang="zh-CN" altLang="en-US" sz="1500" dirty="0"/>
              <a:t>其中有很多人，约瑟夫</a:t>
            </a:r>
            <a:r>
              <a:rPr lang="en-US" altLang="zh-CN" sz="1500" dirty="0"/>
              <a:t>·</a:t>
            </a:r>
            <a:r>
              <a:rPr lang="zh-CN" altLang="en-US" sz="1500" dirty="0"/>
              <a:t>布伦南（</a:t>
            </a:r>
            <a:r>
              <a:rPr lang="en-US" altLang="zh-CN" sz="1500" dirty="0"/>
              <a:t>Joseph Brennan</a:t>
            </a:r>
            <a:r>
              <a:rPr lang="zh-CN" altLang="en-US" sz="1500" dirty="0"/>
              <a:t>）是最有影响力的人之一。 我被录用时是唯一的穆斯林老师</a:t>
            </a:r>
            <a:endParaRPr lang="en-US" sz="1500" dirty="0"/>
          </a:p>
        </p:txBody>
      </p:sp>
      <p:sp>
        <p:nvSpPr>
          <p:cNvPr id="15" name="TextBox 14">
            <a:extLst>
              <a:ext uri="{FF2B5EF4-FFF2-40B4-BE49-F238E27FC236}">
                <a16:creationId xmlns:a16="http://schemas.microsoft.com/office/drawing/2014/main" id="{99A3DE73-6563-4345-A4F4-C1A5FCCE9E7F}"/>
              </a:ext>
            </a:extLst>
          </p:cNvPr>
          <p:cNvSpPr txBox="1"/>
          <p:nvPr/>
        </p:nvSpPr>
        <p:spPr>
          <a:xfrm>
            <a:off x="2157716" y="4241482"/>
            <a:ext cx="1913922" cy="2215991"/>
          </a:xfrm>
          <a:prstGeom prst="rect">
            <a:avLst/>
          </a:prstGeom>
          <a:noFill/>
        </p:spPr>
        <p:txBody>
          <a:bodyPr wrap="square" rtlCol="0">
            <a:spAutoFit/>
          </a:bodyPr>
          <a:lstStyle/>
          <a:p>
            <a:pPr algn="ctr"/>
            <a:r>
              <a:rPr lang="zh-CN" altLang="en-US" sz="2300" dirty="0"/>
              <a:t>孙秀娟是，或者至少是北京昌平区最大的基督教地下教堂的负责人。</a:t>
            </a:r>
            <a:endParaRPr lang="en-US" sz="2300" dirty="0"/>
          </a:p>
        </p:txBody>
      </p:sp>
      <p:cxnSp>
        <p:nvCxnSpPr>
          <p:cNvPr id="16" name="Straight Arrow Connector 15">
            <a:extLst>
              <a:ext uri="{FF2B5EF4-FFF2-40B4-BE49-F238E27FC236}">
                <a16:creationId xmlns:a16="http://schemas.microsoft.com/office/drawing/2014/main" id="{7D85D51D-0F1E-48DF-841B-20D1A4DA13E1}"/>
              </a:ext>
            </a:extLst>
          </p:cNvPr>
          <p:cNvCxnSpPr>
            <a:cxnSpLocks/>
          </p:cNvCxnSpPr>
          <p:nvPr/>
        </p:nvCxnSpPr>
        <p:spPr>
          <a:xfrm flipV="1">
            <a:off x="1116804" y="4335513"/>
            <a:ext cx="0" cy="1619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1493F4B4-3668-4ECD-AA45-A214A1BC9143}"/>
              </a:ext>
            </a:extLst>
          </p:cNvPr>
          <p:cNvSpPr txBox="1"/>
          <p:nvPr/>
        </p:nvSpPr>
        <p:spPr>
          <a:xfrm>
            <a:off x="6290939" y="4042117"/>
            <a:ext cx="2553875" cy="2308324"/>
          </a:xfrm>
          <a:prstGeom prst="rect">
            <a:avLst/>
          </a:prstGeom>
          <a:noFill/>
          <a:ln>
            <a:solidFill>
              <a:schemeClr val="bg1"/>
            </a:solidFill>
          </a:ln>
        </p:spPr>
        <p:txBody>
          <a:bodyPr wrap="square" rtlCol="0">
            <a:spAutoFit/>
          </a:bodyPr>
          <a:lstStyle/>
          <a:p>
            <a:pPr algn="ctr"/>
            <a:r>
              <a:rPr lang="zh-CN" altLang="en-US" sz="1600" dirty="0"/>
              <a:t>在大型会议上，“王总”公开宣称无视中国法律，对特朗普总统表示钦佩。 “首席执行官王”似乎完全由孙秀娟控制，孙秀娟主要通过“基督徒”关系来销售学校。 大量的非法行为盛行。 基督教的“辅导员”完全控制每个学生在学校的教育。</a:t>
            </a:r>
            <a:endParaRPr lang="en-US" sz="1600" b="1" dirty="0"/>
          </a:p>
        </p:txBody>
      </p:sp>
      <p:cxnSp>
        <p:nvCxnSpPr>
          <p:cNvPr id="19" name="Straight Arrow Connector 18">
            <a:extLst>
              <a:ext uri="{FF2B5EF4-FFF2-40B4-BE49-F238E27FC236}">
                <a16:creationId xmlns:a16="http://schemas.microsoft.com/office/drawing/2014/main" id="{95F58BC2-583D-4D01-B266-21AE73F52AC2}"/>
              </a:ext>
            </a:extLst>
          </p:cNvPr>
          <p:cNvCxnSpPr>
            <a:cxnSpLocks/>
          </p:cNvCxnSpPr>
          <p:nvPr/>
        </p:nvCxnSpPr>
        <p:spPr>
          <a:xfrm flipV="1">
            <a:off x="3125986" y="3960134"/>
            <a:ext cx="0" cy="1571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255205E8-FDB7-47B3-BEA2-059A7FB7E579}"/>
              </a:ext>
            </a:extLst>
          </p:cNvPr>
          <p:cNvCxnSpPr>
            <a:cxnSpLocks/>
          </p:cNvCxnSpPr>
          <p:nvPr/>
        </p:nvCxnSpPr>
        <p:spPr>
          <a:xfrm>
            <a:off x="6017394" y="2622185"/>
            <a:ext cx="27863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1C08A300-DB22-4F1F-A029-DE1B7EFF3CCF}"/>
              </a:ext>
            </a:extLst>
          </p:cNvPr>
          <p:cNvSpPr txBox="1"/>
          <p:nvPr/>
        </p:nvSpPr>
        <p:spPr>
          <a:xfrm>
            <a:off x="386951" y="1056305"/>
            <a:ext cx="1459707" cy="369332"/>
          </a:xfrm>
          <a:prstGeom prst="rect">
            <a:avLst/>
          </a:prstGeom>
          <a:solidFill>
            <a:schemeClr val="bg1">
              <a:lumMod val="95000"/>
            </a:schemeClr>
          </a:solidFill>
        </p:spPr>
        <p:txBody>
          <a:bodyPr wrap="square" rtlCol="0">
            <a:spAutoFit/>
          </a:bodyPr>
          <a:lstStyle/>
          <a:p>
            <a:r>
              <a:rPr lang="en-US" altLang="zh-CN" dirty="0"/>
              <a:t>2009</a:t>
            </a:r>
            <a:r>
              <a:rPr lang="zh-CN" altLang="en-US" dirty="0"/>
              <a:t>年至今</a:t>
            </a:r>
            <a:endParaRPr lang="en-US" dirty="0"/>
          </a:p>
        </p:txBody>
      </p:sp>
      <p:sp>
        <p:nvSpPr>
          <p:cNvPr id="28" name="TextBox 27">
            <a:extLst>
              <a:ext uri="{FF2B5EF4-FFF2-40B4-BE49-F238E27FC236}">
                <a16:creationId xmlns:a16="http://schemas.microsoft.com/office/drawing/2014/main" id="{58A6086B-CD4A-476A-BB46-52C15A49BAB3}"/>
              </a:ext>
            </a:extLst>
          </p:cNvPr>
          <p:cNvSpPr txBox="1"/>
          <p:nvPr/>
        </p:nvSpPr>
        <p:spPr>
          <a:xfrm>
            <a:off x="2284813" y="1040187"/>
            <a:ext cx="1659729" cy="307777"/>
          </a:xfrm>
          <a:prstGeom prst="rect">
            <a:avLst/>
          </a:prstGeom>
          <a:solidFill>
            <a:schemeClr val="bg1">
              <a:lumMod val="95000"/>
            </a:schemeClr>
          </a:solidFill>
        </p:spPr>
        <p:txBody>
          <a:bodyPr wrap="square" rtlCol="0">
            <a:spAutoFit/>
          </a:bodyPr>
          <a:lstStyle/>
          <a:p>
            <a:pPr algn="ctr"/>
            <a:r>
              <a:rPr lang="en-US" altLang="zh-CN" sz="1400" dirty="0"/>
              <a:t>2015</a:t>
            </a:r>
            <a:r>
              <a:rPr lang="zh-CN" altLang="en-US" sz="1400" dirty="0"/>
              <a:t>年</a:t>
            </a:r>
            <a:r>
              <a:rPr lang="en-US" altLang="zh-CN" sz="1400" dirty="0"/>
              <a:t>– 2019</a:t>
            </a:r>
            <a:r>
              <a:rPr lang="zh-CN" altLang="en-US" sz="1400" dirty="0"/>
              <a:t>年</a:t>
            </a:r>
            <a:r>
              <a:rPr lang="en-US" altLang="zh-CN" sz="1400" dirty="0"/>
              <a:t>2</a:t>
            </a:r>
            <a:r>
              <a:rPr lang="zh-CN" altLang="en-US" sz="1400" dirty="0"/>
              <a:t>月</a:t>
            </a:r>
            <a:endParaRPr lang="en-US" sz="1400" dirty="0"/>
          </a:p>
        </p:txBody>
      </p:sp>
      <p:sp>
        <p:nvSpPr>
          <p:cNvPr id="29" name="TextBox 28">
            <a:extLst>
              <a:ext uri="{FF2B5EF4-FFF2-40B4-BE49-F238E27FC236}">
                <a16:creationId xmlns:a16="http://schemas.microsoft.com/office/drawing/2014/main" id="{440B4C25-86CE-44DA-9B7C-827138A15451}"/>
              </a:ext>
            </a:extLst>
          </p:cNvPr>
          <p:cNvSpPr txBox="1"/>
          <p:nvPr/>
        </p:nvSpPr>
        <p:spPr>
          <a:xfrm>
            <a:off x="6326323" y="1529578"/>
            <a:ext cx="2474777" cy="1938992"/>
          </a:xfrm>
          <a:prstGeom prst="rect">
            <a:avLst/>
          </a:prstGeom>
          <a:noFill/>
          <a:ln>
            <a:solidFill>
              <a:schemeClr val="tx1"/>
            </a:solidFill>
            <a:prstDash val="solid"/>
          </a:ln>
        </p:spPr>
        <p:txBody>
          <a:bodyPr wrap="square" rtlCol="0">
            <a:spAutoFit/>
          </a:bodyPr>
          <a:lstStyle/>
          <a:p>
            <a:pPr algn="ctr"/>
            <a:r>
              <a:rPr lang="zh-CN" sz="2000" dirty="0"/>
              <a:t>“王总”拥有成千上万的亿万富翁朋友，而且在许多部委，特别是教育部，体育部和国家安全部中，看似无限的关系</a:t>
            </a:r>
            <a:endParaRPr lang="en-US" sz="2000" b="1" dirty="0">
              <a:solidFill>
                <a:srgbClr val="FF0000"/>
              </a:solidFill>
            </a:endParaRPr>
          </a:p>
        </p:txBody>
      </p:sp>
      <p:sp>
        <p:nvSpPr>
          <p:cNvPr id="30" name="TextBox 29">
            <a:extLst>
              <a:ext uri="{FF2B5EF4-FFF2-40B4-BE49-F238E27FC236}">
                <a16:creationId xmlns:a16="http://schemas.microsoft.com/office/drawing/2014/main" id="{D4037DAA-A99E-4031-900F-8457506B3DDB}"/>
              </a:ext>
            </a:extLst>
          </p:cNvPr>
          <p:cNvSpPr txBox="1"/>
          <p:nvPr/>
        </p:nvSpPr>
        <p:spPr>
          <a:xfrm>
            <a:off x="4374607" y="1098252"/>
            <a:ext cx="4426493" cy="369303"/>
          </a:xfrm>
          <a:prstGeom prst="rect">
            <a:avLst/>
          </a:prstGeom>
          <a:solidFill>
            <a:schemeClr val="bg1">
              <a:lumMod val="95000"/>
            </a:schemeClr>
          </a:solidFill>
        </p:spPr>
        <p:txBody>
          <a:bodyPr wrap="square" rtlCol="0">
            <a:spAutoFit/>
          </a:bodyPr>
          <a:lstStyle/>
          <a:p>
            <a:pPr algn="ctr"/>
            <a:r>
              <a:rPr lang="en-US" sz="1400" dirty="0"/>
              <a:t>2015</a:t>
            </a:r>
            <a:r>
              <a:rPr lang="en-US" dirty="0"/>
              <a:t> </a:t>
            </a:r>
          </a:p>
        </p:txBody>
      </p:sp>
      <p:sp>
        <p:nvSpPr>
          <p:cNvPr id="31" name="TextBox 30">
            <a:extLst>
              <a:ext uri="{FF2B5EF4-FFF2-40B4-BE49-F238E27FC236}">
                <a16:creationId xmlns:a16="http://schemas.microsoft.com/office/drawing/2014/main" id="{BBA9DFA4-93E7-44A7-8BDB-1F35AD17051A}"/>
              </a:ext>
            </a:extLst>
          </p:cNvPr>
          <p:cNvSpPr txBox="1"/>
          <p:nvPr/>
        </p:nvSpPr>
        <p:spPr>
          <a:xfrm>
            <a:off x="4272241" y="3927351"/>
            <a:ext cx="1818095" cy="2554545"/>
          </a:xfrm>
          <a:prstGeom prst="rect">
            <a:avLst/>
          </a:prstGeom>
          <a:noFill/>
          <a:ln>
            <a:solidFill>
              <a:schemeClr val="tx1"/>
            </a:solidFill>
            <a:prstDash val="solid"/>
          </a:ln>
        </p:spPr>
        <p:txBody>
          <a:bodyPr wrap="square" rtlCol="0">
            <a:spAutoFit/>
          </a:bodyPr>
          <a:lstStyle/>
          <a:p>
            <a:r>
              <a:rPr lang="zh-CN" altLang="en-US" sz="2000" dirty="0"/>
              <a:t>在孙秀娟的授权下，我从</a:t>
            </a:r>
            <a:r>
              <a:rPr lang="en-US" altLang="zh-CN" sz="2000" dirty="0"/>
              <a:t>GAC</a:t>
            </a:r>
            <a:r>
              <a:rPr lang="zh-CN" altLang="en-US" sz="2000" dirty="0"/>
              <a:t>校园转到了</a:t>
            </a:r>
            <a:r>
              <a:rPr lang="en-US" altLang="zh-CN" sz="2000" dirty="0"/>
              <a:t>IB</a:t>
            </a:r>
            <a:r>
              <a:rPr lang="zh-CN" altLang="en-US" sz="2000" dirty="0"/>
              <a:t>计划英语系。 我被“锁定”在那个部门，不允许教任何其他学科。</a:t>
            </a:r>
            <a:endParaRPr lang="en-US" sz="2000" dirty="0"/>
          </a:p>
        </p:txBody>
      </p:sp>
      <p:cxnSp>
        <p:nvCxnSpPr>
          <p:cNvPr id="33" name="Straight Arrow Connector 32">
            <a:extLst>
              <a:ext uri="{FF2B5EF4-FFF2-40B4-BE49-F238E27FC236}">
                <a16:creationId xmlns:a16="http://schemas.microsoft.com/office/drawing/2014/main" id="{BF9E8F84-FE11-45D4-9B8B-25BDD86BC1C7}"/>
              </a:ext>
            </a:extLst>
          </p:cNvPr>
          <p:cNvCxnSpPr>
            <a:cxnSpLocks/>
          </p:cNvCxnSpPr>
          <p:nvPr/>
        </p:nvCxnSpPr>
        <p:spPr>
          <a:xfrm>
            <a:off x="4071638" y="3914846"/>
            <a:ext cx="207469" cy="219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BC296408-AB5D-409C-A5BB-B0B873A8E0AD}"/>
              </a:ext>
            </a:extLst>
          </p:cNvPr>
          <p:cNvSpPr txBox="1"/>
          <p:nvPr/>
        </p:nvSpPr>
        <p:spPr>
          <a:xfrm>
            <a:off x="9110029" y="1526694"/>
            <a:ext cx="2643821" cy="2062103"/>
          </a:xfrm>
          <a:prstGeom prst="rect">
            <a:avLst/>
          </a:prstGeom>
          <a:noFill/>
          <a:ln>
            <a:solidFill>
              <a:schemeClr val="tx1"/>
            </a:solidFill>
            <a:prstDash val="solid"/>
          </a:ln>
        </p:spPr>
        <p:txBody>
          <a:bodyPr wrap="square" rtlCol="0">
            <a:spAutoFit/>
          </a:bodyPr>
          <a:lstStyle/>
          <a:p>
            <a:pPr algn="ctr"/>
            <a:r>
              <a:rPr lang="zh-CN" altLang="en-US" sz="1600" dirty="0"/>
              <a:t>在工作地点，我受到了强烈的骚扰和诽谤。 这是由英语系负责人孙秀娟协调的，并得到了她（基督徒和其他）行政上的“朋友”，教师，教职员工，顾问和学生的支持。 </a:t>
            </a:r>
            <a:r>
              <a:rPr lang="en-US" altLang="zh-CN" sz="1600" dirty="0"/>
              <a:t>2019</a:t>
            </a:r>
            <a:r>
              <a:rPr lang="zh-CN" altLang="en-US" sz="1600" dirty="0"/>
              <a:t>年</a:t>
            </a:r>
            <a:r>
              <a:rPr lang="en-US" altLang="zh-CN" sz="1600" dirty="0"/>
              <a:t>7</a:t>
            </a:r>
            <a:r>
              <a:rPr lang="zh-CN" altLang="en-US" sz="1600" dirty="0"/>
              <a:t>月</a:t>
            </a:r>
            <a:r>
              <a:rPr lang="en-US" altLang="zh-CN" sz="1600" dirty="0"/>
              <a:t>17</a:t>
            </a:r>
            <a:r>
              <a:rPr lang="zh-CN" altLang="en-US" sz="1600" dirty="0"/>
              <a:t>日，我的工作被终止</a:t>
            </a:r>
            <a:endParaRPr lang="en-US" sz="1600" dirty="0"/>
          </a:p>
        </p:txBody>
      </p:sp>
      <p:sp>
        <p:nvSpPr>
          <p:cNvPr id="37" name="TextBox 36">
            <a:extLst>
              <a:ext uri="{FF2B5EF4-FFF2-40B4-BE49-F238E27FC236}">
                <a16:creationId xmlns:a16="http://schemas.microsoft.com/office/drawing/2014/main" id="{3AA23F8F-2FD0-4EDD-822A-AFB2BF85BC1E}"/>
              </a:ext>
            </a:extLst>
          </p:cNvPr>
          <p:cNvSpPr txBox="1"/>
          <p:nvPr/>
        </p:nvSpPr>
        <p:spPr>
          <a:xfrm>
            <a:off x="9314243" y="1113641"/>
            <a:ext cx="2215191" cy="338554"/>
          </a:xfrm>
          <a:prstGeom prst="rect">
            <a:avLst/>
          </a:prstGeom>
          <a:solidFill>
            <a:schemeClr val="bg1">
              <a:lumMod val="95000"/>
            </a:schemeClr>
          </a:solidFill>
        </p:spPr>
        <p:txBody>
          <a:bodyPr wrap="square" rtlCol="0">
            <a:spAutoFit/>
          </a:bodyPr>
          <a:lstStyle/>
          <a:p>
            <a:pPr algn="ctr"/>
            <a:r>
              <a:rPr lang="en-US" altLang="zh-CN" sz="1600" dirty="0"/>
              <a:t>2016</a:t>
            </a:r>
            <a:r>
              <a:rPr lang="zh-CN" altLang="en-US" sz="1600" dirty="0"/>
              <a:t>年</a:t>
            </a:r>
            <a:r>
              <a:rPr lang="en-US" altLang="zh-CN" sz="1600" dirty="0"/>
              <a:t>– 2019</a:t>
            </a:r>
            <a:r>
              <a:rPr lang="zh-CN" altLang="en-US" sz="1600" dirty="0"/>
              <a:t>年</a:t>
            </a:r>
            <a:r>
              <a:rPr lang="en-US" altLang="zh-CN" sz="1600" dirty="0"/>
              <a:t>7</a:t>
            </a:r>
            <a:r>
              <a:rPr lang="zh-CN" altLang="en-US" sz="1600" dirty="0"/>
              <a:t>月</a:t>
            </a:r>
            <a:endParaRPr lang="en-US" sz="1600" dirty="0"/>
          </a:p>
        </p:txBody>
      </p:sp>
      <p:sp>
        <p:nvSpPr>
          <p:cNvPr id="41" name="TextBox 40">
            <a:extLst>
              <a:ext uri="{FF2B5EF4-FFF2-40B4-BE49-F238E27FC236}">
                <a16:creationId xmlns:a16="http://schemas.microsoft.com/office/drawing/2014/main" id="{B1DA1B9A-E6CC-48B3-8DC3-93CA40CE8AD9}"/>
              </a:ext>
            </a:extLst>
          </p:cNvPr>
          <p:cNvSpPr txBox="1"/>
          <p:nvPr/>
        </p:nvSpPr>
        <p:spPr>
          <a:xfrm>
            <a:off x="9110029" y="4481348"/>
            <a:ext cx="2656588" cy="1446550"/>
          </a:xfrm>
          <a:prstGeom prst="rect">
            <a:avLst/>
          </a:prstGeom>
          <a:noFill/>
          <a:ln>
            <a:solidFill>
              <a:schemeClr val="tx1"/>
            </a:solidFill>
            <a:prstDash val="solid"/>
          </a:ln>
        </p:spPr>
        <p:txBody>
          <a:bodyPr wrap="square" rtlCol="0">
            <a:spAutoFit/>
          </a:bodyPr>
          <a:lstStyle/>
          <a:p>
            <a:pPr algn="ctr"/>
            <a:r>
              <a:rPr lang="zh-CN" altLang="en-US" sz="2200" dirty="0"/>
              <a:t>刑事威胁和骚扰，诽谤，各种诱捕企图以及其他身心虐待。</a:t>
            </a:r>
            <a:endParaRPr lang="en-US" sz="2200" dirty="0"/>
          </a:p>
        </p:txBody>
      </p:sp>
      <p:cxnSp>
        <p:nvCxnSpPr>
          <p:cNvPr id="48" name="Straight Arrow Connector 47">
            <a:extLst>
              <a:ext uri="{FF2B5EF4-FFF2-40B4-BE49-F238E27FC236}">
                <a16:creationId xmlns:a16="http://schemas.microsoft.com/office/drawing/2014/main" id="{EF30DF01-0C0C-4DFF-8459-2EC696CC423F}"/>
              </a:ext>
            </a:extLst>
          </p:cNvPr>
          <p:cNvCxnSpPr>
            <a:cxnSpLocks/>
          </p:cNvCxnSpPr>
          <p:nvPr/>
        </p:nvCxnSpPr>
        <p:spPr>
          <a:xfrm>
            <a:off x="8801100" y="3530593"/>
            <a:ext cx="352643" cy="8858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7" name="TextBox 56">
            <a:extLst>
              <a:ext uri="{FF2B5EF4-FFF2-40B4-BE49-F238E27FC236}">
                <a16:creationId xmlns:a16="http://schemas.microsoft.com/office/drawing/2014/main" id="{C6C0F1F6-4203-4235-85C0-C2F971D3CA21}"/>
              </a:ext>
            </a:extLst>
          </p:cNvPr>
          <p:cNvSpPr txBox="1"/>
          <p:nvPr/>
        </p:nvSpPr>
        <p:spPr>
          <a:xfrm>
            <a:off x="9314243" y="3890590"/>
            <a:ext cx="2344357" cy="369332"/>
          </a:xfrm>
          <a:prstGeom prst="rect">
            <a:avLst/>
          </a:prstGeom>
          <a:solidFill>
            <a:schemeClr val="bg1">
              <a:lumMod val="95000"/>
            </a:schemeClr>
          </a:solidFill>
        </p:spPr>
        <p:txBody>
          <a:bodyPr wrap="square" rtlCol="0">
            <a:spAutoFit/>
          </a:bodyPr>
          <a:lstStyle/>
          <a:p>
            <a:pPr algn="ctr"/>
            <a:r>
              <a:rPr lang="en-US" altLang="zh-CN" dirty="0"/>
              <a:t>2019</a:t>
            </a:r>
            <a:r>
              <a:rPr lang="zh-CN" altLang="en-US" dirty="0"/>
              <a:t>年</a:t>
            </a:r>
            <a:r>
              <a:rPr lang="en-US" altLang="zh-CN" dirty="0"/>
              <a:t>7</a:t>
            </a:r>
            <a:r>
              <a:rPr lang="zh-CN" altLang="en-US" dirty="0"/>
              <a:t>月至今</a:t>
            </a:r>
            <a:endParaRPr lang="en-US" dirty="0"/>
          </a:p>
        </p:txBody>
      </p:sp>
      <p:sp>
        <p:nvSpPr>
          <p:cNvPr id="3" name="Slide Number Placeholder 2">
            <a:extLst>
              <a:ext uri="{FF2B5EF4-FFF2-40B4-BE49-F238E27FC236}">
                <a16:creationId xmlns:a16="http://schemas.microsoft.com/office/drawing/2014/main" id="{01FE4633-077B-4EC2-9541-0A3FBE7B8750}"/>
              </a:ext>
            </a:extLst>
          </p:cNvPr>
          <p:cNvSpPr>
            <a:spLocks noGrp="1"/>
          </p:cNvSpPr>
          <p:nvPr>
            <p:ph type="sldNum" sz="quarter" idx="12"/>
          </p:nvPr>
        </p:nvSpPr>
        <p:spPr/>
        <p:txBody>
          <a:bodyPr/>
          <a:lstStyle/>
          <a:p>
            <a:fld id="{C2F2C5E4-C367-4F50-B525-57F17A5873F9}" type="slidenum">
              <a:rPr lang="en-US" smtClean="0"/>
              <a:t>4</a:t>
            </a:fld>
            <a:endParaRPr lang="en-US" dirty="0"/>
          </a:p>
        </p:txBody>
      </p:sp>
      <p:cxnSp>
        <p:nvCxnSpPr>
          <p:cNvPr id="24" name="Straight Arrow Connector 23">
            <a:extLst>
              <a:ext uri="{FF2B5EF4-FFF2-40B4-BE49-F238E27FC236}">
                <a16:creationId xmlns:a16="http://schemas.microsoft.com/office/drawing/2014/main" id="{6038D3FE-7E21-4E77-87E5-47E6EB0D298D}"/>
              </a:ext>
            </a:extLst>
          </p:cNvPr>
          <p:cNvCxnSpPr>
            <a:cxnSpLocks/>
          </p:cNvCxnSpPr>
          <p:nvPr/>
        </p:nvCxnSpPr>
        <p:spPr>
          <a:xfrm>
            <a:off x="4071638" y="3835018"/>
            <a:ext cx="496632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63735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F54506-5EAC-4B04-BC5D-76FFF9B6FC69}"/>
              </a:ext>
            </a:extLst>
          </p:cNvPr>
          <p:cNvSpPr>
            <a:spLocks noGrp="1"/>
          </p:cNvSpPr>
          <p:nvPr>
            <p:ph idx="1"/>
          </p:nvPr>
        </p:nvSpPr>
        <p:spPr>
          <a:xfrm>
            <a:off x="542924" y="1141630"/>
            <a:ext cx="5829300" cy="5729288"/>
          </a:xfrm>
        </p:spPr>
        <p:txBody>
          <a:bodyPr/>
          <a:lstStyle/>
          <a:p>
            <a:pPr marL="457200" marR="914400" algn="just">
              <a:lnSpc>
                <a:spcPct val="107000"/>
              </a:lnSpc>
              <a:spcBef>
                <a:spcPts val="0"/>
              </a:spcBef>
              <a:spcAft>
                <a:spcPts val="800"/>
              </a:spcAft>
              <a:tabLst>
                <a:tab pos="457200" algn="l"/>
              </a:tabLst>
            </a:pPr>
            <a:r>
              <a:rPr lang="en-US" sz="1800" u="sng" dirty="0">
                <a:solidFill>
                  <a:srgbClr val="0563C1"/>
                </a:solidFill>
                <a:effectLst/>
                <a:latin typeface="Calibri" panose="020F0502020204030204" pitchFamily="34" charset="0"/>
                <a:ea typeface="等线" panose="02010600030101010101" pitchFamily="2" charset="-122"/>
                <a:cs typeface="Calibri" panose="020F0502020204030204" pitchFamily="34" charset="0"/>
                <a:hlinkClick r:id="rId2"/>
              </a:rPr>
              <a:t>https://baptistnews.com/article/campolo-says-us-missionaries-too-close-to-cia/</a:t>
            </a:r>
            <a:endParaRPr lang="en-US" sz="1800" dirty="0">
              <a:effectLst/>
              <a:latin typeface="Calibri" panose="020F0502020204030204" pitchFamily="34" charset="0"/>
              <a:ea typeface="等线" panose="02010600030101010101" pitchFamily="2" charset="-122"/>
              <a:cs typeface="Times New Roman" panose="02020603050405020304" pitchFamily="18" charset="0"/>
            </a:endParaRPr>
          </a:p>
          <a:p>
            <a:pPr marL="457200" marR="914400" algn="just">
              <a:lnSpc>
                <a:spcPct val="107000"/>
              </a:lnSpc>
              <a:spcBef>
                <a:spcPts val="0"/>
              </a:spcBef>
              <a:spcAft>
                <a:spcPts val="800"/>
              </a:spcAft>
              <a:tabLst>
                <a:tab pos="457200" algn="l"/>
              </a:tabLst>
            </a:pPr>
            <a:r>
              <a:rPr lang="en-US" sz="1800" u="sng" dirty="0">
                <a:solidFill>
                  <a:srgbClr val="0563C1"/>
                </a:solidFill>
                <a:effectLst/>
                <a:latin typeface="Calibri" panose="020F0502020204030204" pitchFamily="34" charset="0"/>
                <a:ea typeface="等线" panose="02010600030101010101" pitchFamily="2" charset="-122"/>
                <a:cs typeface="Calibri" panose="020F0502020204030204" pitchFamily="34" charset="0"/>
                <a:hlinkClick r:id="rId3"/>
              </a:rPr>
              <a:t>https://defence.pk/pdf/threads/american-cias-plan-to-christianize-india-through-usaid-funded-christian-ngos.349496/</a:t>
            </a:r>
            <a:endParaRPr lang="en-US" sz="1800" dirty="0">
              <a:effectLst/>
              <a:latin typeface="Calibri" panose="020F0502020204030204" pitchFamily="34" charset="0"/>
              <a:ea typeface="等线" panose="02010600030101010101" pitchFamily="2" charset="-122"/>
              <a:cs typeface="Times New Roman" panose="02020603050405020304" pitchFamily="18" charset="0"/>
            </a:endParaRPr>
          </a:p>
          <a:p>
            <a:pPr marL="457200" marR="914400" algn="just">
              <a:lnSpc>
                <a:spcPct val="107000"/>
              </a:lnSpc>
              <a:spcBef>
                <a:spcPts val="0"/>
              </a:spcBef>
              <a:spcAft>
                <a:spcPts val="800"/>
              </a:spcAft>
              <a:tabLst>
                <a:tab pos="457200" algn="l"/>
              </a:tabLst>
            </a:pPr>
            <a:r>
              <a:rPr lang="en-US" sz="1800" u="sng" dirty="0">
                <a:solidFill>
                  <a:srgbClr val="0563C1"/>
                </a:solidFill>
                <a:effectLst/>
                <a:latin typeface="Calibri" panose="020F0502020204030204" pitchFamily="34" charset="0"/>
                <a:ea typeface="等线" panose="02010600030101010101" pitchFamily="2" charset="-122"/>
                <a:cs typeface="Calibri" panose="020F0502020204030204" pitchFamily="34" charset="0"/>
                <a:hlinkClick r:id="rId4"/>
              </a:rPr>
              <a:t>https://theintercept.com/2015/10/26/pentagon-missionary-spies-christian-ngo-front-for-north-korea-espionage/</a:t>
            </a:r>
            <a:endParaRPr lang="en-US" sz="1800" dirty="0">
              <a:effectLst/>
              <a:latin typeface="Calibri" panose="020F0502020204030204" pitchFamily="34" charset="0"/>
              <a:ea typeface="等线" panose="02010600030101010101" pitchFamily="2" charset="-122"/>
              <a:cs typeface="Times New Roman" panose="02020603050405020304" pitchFamily="18" charset="0"/>
            </a:endParaRPr>
          </a:p>
          <a:p>
            <a:pPr marL="457200" marR="914400" algn="just">
              <a:lnSpc>
                <a:spcPct val="107000"/>
              </a:lnSpc>
              <a:spcBef>
                <a:spcPts val="0"/>
              </a:spcBef>
              <a:spcAft>
                <a:spcPts val="800"/>
              </a:spcAft>
              <a:tabLst>
                <a:tab pos="457200" algn="l"/>
              </a:tabLst>
            </a:pPr>
            <a:r>
              <a:rPr lang="en-US" sz="1800" u="sng" dirty="0">
                <a:solidFill>
                  <a:srgbClr val="0563C1"/>
                </a:solidFill>
                <a:effectLst/>
                <a:latin typeface="Calibri" panose="020F0502020204030204" pitchFamily="34" charset="0"/>
                <a:ea typeface="等线" panose="02010600030101010101" pitchFamily="2" charset="-122"/>
                <a:cs typeface="Calibri" panose="020F0502020204030204" pitchFamily="34" charset="0"/>
                <a:hlinkClick r:id="rId5"/>
              </a:rPr>
              <a:t>http://souciant.com/2015/11/christian-intelligence-agency/</a:t>
            </a:r>
            <a:endParaRPr lang="en-US" sz="1800" dirty="0">
              <a:effectLst/>
              <a:latin typeface="Calibri" panose="020F0502020204030204" pitchFamily="34" charset="0"/>
              <a:ea typeface="等线" panose="02010600030101010101" pitchFamily="2" charset="-122"/>
              <a:cs typeface="Times New Roman" panose="02020603050405020304" pitchFamily="18" charset="0"/>
            </a:endParaRPr>
          </a:p>
          <a:p>
            <a:pPr marL="457200" marR="914400" algn="just">
              <a:lnSpc>
                <a:spcPct val="107000"/>
              </a:lnSpc>
              <a:spcBef>
                <a:spcPts val="0"/>
              </a:spcBef>
              <a:spcAft>
                <a:spcPts val="800"/>
              </a:spcAft>
              <a:tabLst>
                <a:tab pos="457200" algn="l"/>
              </a:tabLst>
            </a:pPr>
            <a:r>
              <a:rPr lang="en-US" sz="1800" dirty="0">
                <a:effectLst/>
                <a:latin typeface="Calibri" panose="020F0502020204030204" pitchFamily="34" charset="0"/>
                <a:ea typeface="等线" panose="02010600030101010101" pitchFamily="2" charset="-122"/>
                <a:cs typeface="Calibri" panose="020F0502020204030204" pitchFamily="34" charset="0"/>
                <a:hlinkClick r:id="rId6"/>
              </a:rPr>
              <a:t>https://www.nytimes.com/1976/01/29/archives/churches-angered-by-disclosures-seek-to-bar-further-cia-use-of.html</a:t>
            </a:r>
            <a:endParaRPr lang="en-US" sz="1800" dirty="0">
              <a:latin typeface="Calibri" panose="020F0502020204030204" pitchFamily="34" charset="0"/>
              <a:ea typeface="等线" panose="02010600030101010101" pitchFamily="2" charset="-122"/>
              <a:cs typeface="Calibri" panose="020F0502020204030204" pitchFamily="34" charset="0"/>
            </a:endParaRPr>
          </a:p>
          <a:p>
            <a:pPr marL="457200" marR="914400" algn="just">
              <a:lnSpc>
                <a:spcPct val="107000"/>
              </a:lnSpc>
              <a:spcBef>
                <a:spcPts val="0"/>
              </a:spcBef>
              <a:spcAft>
                <a:spcPts val="800"/>
              </a:spcAft>
              <a:tabLst>
                <a:tab pos="457200" algn="l"/>
              </a:tabLst>
            </a:pPr>
            <a:r>
              <a:rPr lang="en-US" sz="1800" u="sng" dirty="0">
                <a:solidFill>
                  <a:srgbClr val="0070C0"/>
                </a:solidFill>
                <a:effectLst/>
                <a:latin typeface="Calibri" panose="020F0502020204030204" pitchFamily="34" charset="0"/>
                <a:ea typeface="等线" panose="02010600030101010101" pitchFamily="2" charset="-122"/>
                <a:cs typeface="Calibri" panose="020F0502020204030204" pitchFamily="34" charset="0"/>
                <a:hlinkClick r:id="rId7"/>
              </a:rPr>
              <a:t>https://www.aljazeera.com/news/2019/08/hong-kong-protesters-defy-police-ban-rally-13th-weekend-190831051941857.html</a:t>
            </a:r>
            <a:endParaRPr lang="en-US" sz="1800" dirty="0">
              <a:effectLst/>
              <a:latin typeface="Calibri" panose="020F0502020204030204" pitchFamily="34" charset="0"/>
              <a:ea typeface="等线" panose="02010600030101010101" pitchFamily="2" charset="-122"/>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3E478EF9-C5E5-4C99-B06F-7CCA495A6DD1}"/>
              </a:ext>
            </a:extLst>
          </p:cNvPr>
          <p:cNvSpPr>
            <a:spLocks noGrp="1"/>
          </p:cNvSpPr>
          <p:nvPr>
            <p:ph type="sldNum" sz="quarter" idx="12"/>
          </p:nvPr>
        </p:nvSpPr>
        <p:spPr>
          <a:xfrm>
            <a:off x="7016432" y="5886885"/>
            <a:ext cx="2743200" cy="365125"/>
          </a:xfrm>
        </p:spPr>
        <p:txBody>
          <a:bodyPr/>
          <a:lstStyle/>
          <a:p>
            <a:fld id="{C2F2C5E4-C367-4F50-B525-57F17A5873F9}" type="slidenum">
              <a:rPr lang="en-US" smtClean="0"/>
              <a:t>40</a:t>
            </a:fld>
            <a:endParaRPr lang="en-US"/>
          </a:p>
        </p:txBody>
      </p:sp>
      <p:sp>
        <p:nvSpPr>
          <p:cNvPr id="5" name="TextBox 4">
            <a:extLst>
              <a:ext uri="{FF2B5EF4-FFF2-40B4-BE49-F238E27FC236}">
                <a16:creationId xmlns:a16="http://schemas.microsoft.com/office/drawing/2014/main" id="{A2FD1985-6D96-4F0F-BFDC-E7B09FFD06F1}"/>
              </a:ext>
            </a:extLst>
          </p:cNvPr>
          <p:cNvSpPr txBox="1"/>
          <p:nvPr/>
        </p:nvSpPr>
        <p:spPr>
          <a:xfrm>
            <a:off x="542924" y="414337"/>
            <a:ext cx="10963275" cy="723275"/>
          </a:xfrm>
          <a:prstGeom prst="rect">
            <a:avLst/>
          </a:prstGeom>
          <a:noFill/>
        </p:spPr>
        <p:txBody>
          <a:bodyPr wrap="square" rtlCol="0">
            <a:spAutoFit/>
          </a:bodyPr>
          <a:lstStyle/>
          <a:p>
            <a:pPr algn="ctr"/>
            <a:r>
              <a:rPr lang="zh-CN" altLang="en-US" sz="2500" b="1" dirty="0"/>
              <a:t>殖民主义者总是用假基督徒来帮助土著人毁灭他们自己的国家。</a:t>
            </a:r>
            <a:endParaRPr lang="en-US" altLang="zh-CN" sz="2500" b="1" dirty="0"/>
          </a:p>
          <a:p>
            <a:pPr algn="ctr"/>
            <a:r>
              <a:rPr lang="en-US" sz="1600" dirty="0"/>
              <a:t>Colonialists have always used (mostly fake) Christians to motivate indigenous people to betray and destroy their own nations. </a:t>
            </a:r>
          </a:p>
        </p:txBody>
      </p:sp>
      <p:pic>
        <p:nvPicPr>
          <p:cNvPr id="8" name="Picture 7">
            <a:extLst>
              <a:ext uri="{FF2B5EF4-FFF2-40B4-BE49-F238E27FC236}">
                <a16:creationId xmlns:a16="http://schemas.microsoft.com/office/drawing/2014/main" id="{54ADC090-5D7F-43C8-BBEC-2B5B905E9195}"/>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24776" y="1219200"/>
            <a:ext cx="1847849" cy="1438275"/>
          </a:xfrm>
          <a:prstGeom prst="rect">
            <a:avLst/>
          </a:prstGeom>
          <a:noFill/>
          <a:ln>
            <a:noFill/>
          </a:ln>
        </p:spPr>
      </p:pic>
      <p:pic>
        <p:nvPicPr>
          <p:cNvPr id="2" name="Picture 1">
            <a:extLst>
              <a:ext uri="{FF2B5EF4-FFF2-40B4-BE49-F238E27FC236}">
                <a16:creationId xmlns:a16="http://schemas.microsoft.com/office/drawing/2014/main" id="{EDD665EC-6F3E-4668-9ACF-6A204940CD80}"/>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7016432" y="2739063"/>
            <a:ext cx="3626485" cy="2038350"/>
          </a:xfrm>
          <a:prstGeom prst="rect">
            <a:avLst/>
          </a:prstGeom>
        </p:spPr>
      </p:pic>
      <p:sp>
        <p:nvSpPr>
          <p:cNvPr id="6" name="TextBox 5">
            <a:extLst>
              <a:ext uri="{FF2B5EF4-FFF2-40B4-BE49-F238E27FC236}">
                <a16:creationId xmlns:a16="http://schemas.microsoft.com/office/drawing/2014/main" id="{C6D9705E-E2AD-4E24-AB24-E4666F4679DC}"/>
              </a:ext>
            </a:extLst>
          </p:cNvPr>
          <p:cNvSpPr txBox="1"/>
          <p:nvPr/>
        </p:nvSpPr>
        <p:spPr>
          <a:xfrm>
            <a:off x="7016432" y="4765948"/>
            <a:ext cx="3626485" cy="1200329"/>
          </a:xfrm>
          <a:prstGeom prst="rect">
            <a:avLst/>
          </a:prstGeom>
          <a:noFill/>
        </p:spPr>
        <p:txBody>
          <a:bodyPr wrap="square" rtlCol="0">
            <a:spAutoFit/>
          </a:bodyPr>
          <a:lstStyle/>
          <a:p>
            <a:r>
              <a:rPr lang="zh-CN" altLang="en-US" dirty="0"/>
              <a:t>多年来香港发生的事情是一个典型的</a:t>
            </a:r>
            <a:r>
              <a:rPr lang="en-US" altLang="zh-CN" dirty="0"/>
              <a:t>CIA</a:t>
            </a:r>
            <a:r>
              <a:rPr lang="zh-CN" altLang="en-US" dirty="0"/>
              <a:t>驱动的“颜色革命”。</a:t>
            </a:r>
            <a:r>
              <a:rPr lang="en-US" dirty="0"/>
              <a:t>What’s going on in Hong Kong for years is a classic CIA driven “Color revolution.”</a:t>
            </a:r>
          </a:p>
        </p:txBody>
      </p:sp>
    </p:spTree>
    <p:extLst>
      <p:ext uri="{BB962C8B-B14F-4D97-AF65-F5344CB8AC3E}">
        <p14:creationId xmlns:p14="http://schemas.microsoft.com/office/powerpoint/2010/main" val="36254513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3D927-0191-45DB-887F-5C309C229402}"/>
              </a:ext>
            </a:extLst>
          </p:cNvPr>
          <p:cNvSpPr>
            <a:spLocks noGrp="1"/>
          </p:cNvSpPr>
          <p:nvPr>
            <p:ph type="title"/>
          </p:nvPr>
        </p:nvSpPr>
        <p:spPr/>
        <p:txBody>
          <a:bodyPr>
            <a:normAutofit/>
          </a:bodyPr>
          <a:lstStyle/>
          <a:p>
            <a:r>
              <a:rPr lang="zh-CN" altLang="en-US" dirty="0"/>
              <a:t>大多数基督徒都是很好的人，和穆斯林一样。</a:t>
            </a:r>
            <a:r>
              <a:rPr lang="en-US" sz="2100" dirty="0"/>
              <a:t>Most Christians are very good people, very much the same as Muslims.</a:t>
            </a:r>
          </a:p>
        </p:txBody>
      </p:sp>
      <p:sp>
        <p:nvSpPr>
          <p:cNvPr id="4" name="Slide Number Placeholder 3">
            <a:extLst>
              <a:ext uri="{FF2B5EF4-FFF2-40B4-BE49-F238E27FC236}">
                <a16:creationId xmlns:a16="http://schemas.microsoft.com/office/drawing/2014/main" id="{82E453FA-B8E2-402A-B9AF-2DC26F2BE2DE}"/>
              </a:ext>
            </a:extLst>
          </p:cNvPr>
          <p:cNvSpPr>
            <a:spLocks noGrp="1"/>
          </p:cNvSpPr>
          <p:nvPr>
            <p:ph type="sldNum" sz="quarter" idx="12"/>
          </p:nvPr>
        </p:nvSpPr>
        <p:spPr/>
        <p:txBody>
          <a:bodyPr/>
          <a:lstStyle/>
          <a:p>
            <a:fld id="{C2F2C5E4-C367-4F50-B525-57F17A5873F9}" type="slidenum">
              <a:rPr lang="en-US" smtClean="0"/>
              <a:t>41</a:t>
            </a:fld>
            <a:endParaRPr lang="en-US"/>
          </a:p>
        </p:txBody>
      </p:sp>
      <p:sp>
        <p:nvSpPr>
          <p:cNvPr id="8" name="TextBox 7">
            <a:extLst>
              <a:ext uri="{FF2B5EF4-FFF2-40B4-BE49-F238E27FC236}">
                <a16:creationId xmlns:a16="http://schemas.microsoft.com/office/drawing/2014/main" id="{E870DDE3-964A-4588-B740-69930E578F32}"/>
              </a:ext>
            </a:extLst>
          </p:cNvPr>
          <p:cNvSpPr txBox="1"/>
          <p:nvPr/>
        </p:nvSpPr>
        <p:spPr>
          <a:xfrm>
            <a:off x="838200" y="1826825"/>
            <a:ext cx="10439400" cy="707886"/>
          </a:xfrm>
          <a:prstGeom prst="rect">
            <a:avLst/>
          </a:prstGeom>
          <a:noFill/>
        </p:spPr>
        <p:txBody>
          <a:bodyPr wrap="square">
            <a:spAutoFit/>
          </a:bodyPr>
          <a:lstStyle/>
          <a:p>
            <a:r>
              <a:rPr lang="zh-CN" altLang="en-US" sz="2200" dirty="0"/>
              <a:t>我非常喜欢现任教皇方济各。他与过去</a:t>
            </a:r>
            <a:r>
              <a:rPr lang="en-US" altLang="zh-CN" sz="2200" dirty="0"/>
              <a:t>1700</a:t>
            </a:r>
            <a:r>
              <a:rPr lang="zh-CN" altLang="en-US" sz="2200" dirty="0"/>
              <a:t>年的天主教教皇大不相同。</a:t>
            </a:r>
            <a:r>
              <a:rPr lang="en-US" dirty="0"/>
              <a:t>I very much like the current Catholic Pope Francis. He is very different from the past 1,695 years of Catholic popes.</a:t>
            </a:r>
          </a:p>
        </p:txBody>
      </p:sp>
      <p:sp>
        <p:nvSpPr>
          <p:cNvPr id="10" name="TextBox 9">
            <a:extLst>
              <a:ext uri="{FF2B5EF4-FFF2-40B4-BE49-F238E27FC236}">
                <a16:creationId xmlns:a16="http://schemas.microsoft.com/office/drawing/2014/main" id="{D87AD414-C16B-4456-9150-46FA1CA3EBFB}"/>
              </a:ext>
            </a:extLst>
          </p:cNvPr>
          <p:cNvSpPr txBox="1"/>
          <p:nvPr/>
        </p:nvSpPr>
        <p:spPr>
          <a:xfrm>
            <a:off x="838200" y="2670849"/>
            <a:ext cx="5829300" cy="3970318"/>
          </a:xfrm>
          <a:prstGeom prst="rect">
            <a:avLst/>
          </a:prstGeom>
          <a:noFill/>
        </p:spPr>
        <p:txBody>
          <a:bodyPr wrap="square">
            <a:spAutoFit/>
          </a:bodyPr>
          <a:lstStyle/>
          <a:p>
            <a:pPr>
              <a:lnSpc>
                <a:spcPct val="120000"/>
              </a:lnSpc>
            </a:pPr>
            <a:r>
              <a:rPr lang="zh-CN" altLang="en-US" b="1" dirty="0"/>
              <a:t>教皇方济各像以前一样批评资本主义，呼吁被压迫者建立新的世界秩序。</a:t>
            </a:r>
          </a:p>
          <a:p>
            <a:pPr>
              <a:lnSpc>
                <a:spcPct val="120000"/>
              </a:lnSpc>
            </a:pPr>
            <a:r>
              <a:rPr lang="zh-CN" altLang="en-US" dirty="0"/>
              <a:t>他谴责国际货币基金组织（</a:t>
            </a:r>
            <a:r>
              <a:rPr lang="en-US" altLang="zh-CN" dirty="0"/>
              <a:t>IMF</a:t>
            </a:r>
            <a:r>
              <a:rPr lang="zh-CN" altLang="en-US" dirty="0"/>
              <a:t>）和世界银行（</a:t>
            </a:r>
            <a:r>
              <a:rPr lang="en-US" altLang="zh-CN" dirty="0"/>
              <a:t>world bank</a:t>
            </a:r>
            <a:r>
              <a:rPr lang="zh-CN" altLang="en-US" dirty="0"/>
              <a:t>）等机构实施经济紧缩的“新殖民主义”，并呼吁穷人享有劳工、住宿和土地的“神圣权利”</a:t>
            </a:r>
            <a:endParaRPr lang="en-US" altLang="zh-CN" dirty="0"/>
          </a:p>
          <a:p>
            <a:r>
              <a:rPr lang="en-US" dirty="0"/>
              <a:t>“Pope Francis criticizes capitalism, as he has before, and calls for the downtrodden to create a new world order.</a:t>
            </a:r>
          </a:p>
          <a:p>
            <a:r>
              <a:rPr lang="en-US" dirty="0"/>
              <a:t>"He denounces the “new colonialism” of agencies like the IMF and the World Bank that impose economic austerity, and he calls for the poor to have the “sacred rights” of labor, lodging and land.”</a:t>
            </a:r>
          </a:p>
          <a:p>
            <a:r>
              <a:rPr lang="en-US" dirty="0">
                <a:hlinkClick r:id="rId2"/>
              </a:rPr>
              <a:t>https://blackagendareport.com/pachamama-and-pope</a:t>
            </a:r>
            <a:r>
              <a:rPr lang="en-US" dirty="0"/>
              <a:t> </a:t>
            </a:r>
          </a:p>
          <a:p>
            <a:endParaRPr lang="en-US" dirty="0"/>
          </a:p>
        </p:txBody>
      </p:sp>
      <p:sp>
        <p:nvSpPr>
          <p:cNvPr id="3" name="TextBox 2">
            <a:extLst>
              <a:ext uri="{FF2B5EF4-FFF2-40B4-BE49-F238E27FC236}">
                <a16:creationId xmlns:a16="http://schemas.microsoft.com/office/drawing/2014/main" id="{B086DC68-5B49-41C3-A2FA-44D1C40D00A4}"/>
              </a:ext>
            </a:extLst>
          </p:cNvPr>
          <p:cNvSpPr txBox="1"/>
          <p:nvPr/>
        </p:nvSpPr>
        <p:spPr>
          <a:xfrm>
            <a:off x="7543799" y="5019883"/>
            <a:ext cx="4086225" cy="1200329"/>
          </a:xfrm>
          <a:prstGeom prst="rect">
            <a:avLst/>
          </a:prstGeom>
          <a:noFill/>
        </p:spPr>
        <p:txBody>
          <a:bodyPr wrap="square" rtlCol="0">
            <a:spAutoFit/>
          </a:bodyPr>
          <a:lstStyle/>
          <a:p>
            <a:r>
              <a:rPr lang="en-US" b="1" dirty="0">
                <a:solidFill>
                  <a:srgbClr val="FF0000"/>
                </a:solidFill>
              </a:rPr>
              <a:t>But unfortunately Pope Francis cannot stop other Christian groups in China and around the world from working for the CIA.</a:t>
            </a:r>
          </a:p>
        </p:txBody>
      </p:sp>
    </p:spTree>
    <p:extLst>
      <p:ext uri="{BB962C8B-B14F-4D97-AF65-F5344CB8AC3E}">
        <p14:creationId xmlns:p14="http://schemas.microsoft.com/office/powerpoint/2010/main" val="16407935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BE8FF-F863-4D8F-A2F3-A240B43B583F}"/>
              </a:ext>
            </a:extLst>
          </p:cNvPr>
          <p:cNvSpPr>
            <a:spLocks noGrp="1"/>
          </p:cNvSpPr>
          <p:nvPr>
            <p:ph type="title"/>
          </p:nvPr>
        </p:nvSpPr>
        <p:spPr>
          <a:xfrm>
            <a:off x="838200" y="365126"/>
            <a:ext cx="10515600" cy="615950"/>
          </a:xfrm>
        </p:spPr>
        <p:txBody>
          <a:bodyPr>
            <a:normAutofit fontScale="90000"/>
          </a:bodyPr>
          <a:lstStyle/>
          <a:p>
            <a:pPr algn="ctr"/>
            <a:r>
              <a:rPr lang="zh-CN" dirty="0"/>
              <a:t>问题1（a，b和c）*</a:t>
            </a:r>
            <a:r>
              <a:rPr lang="en-US" altLang="zh-CN" dirty="0"/>
              <a:t> </a:t>
            </a:r>
            <a:r>
              <a:rPr lang="en-US" sz="1600" dirty="0"/>
              <a:t>QUESTION 1 (a, b &amp; c)</a:t>
            </a:r>
            <a:r>
              <a:rPr lang="en-US" sz="1600" b="1" dirty="0"/>
              <a:t>*</a:t>
            </a:r>
          </a:p>
        </p:txBody>
      </p:sp>
      <p:sp>
        <p:nvSpPr>
          <p:cNvPr id="3" name="Content Placeholder 2">
            <a:extLst>
              <a:ext uri="{FF2B5EF4-FFF2-40B4-BE49-F238E27FC236}">
                <a16:creationId xmlns:a16="http://schemas.microsoft.com/office/drawing/2014/main" id="{4AD3A62A-4943-4F42-A3AF-E43F49A674C9}"/>
              </a:ext>
            </a:extLst>
          </p:cNvPr>
          <p:cNvSpPr>
            <a:spLocks noGrp="1"/>
          </p:cNvSpPr>
          <p:nvPr>
            <p:ph idx="1"/>
          </p:nvPr>
        </p:nvSpPr>
        <p:spPr>
          <a:xfrm>
            <a:off x="723900" y="981076"/>
            <a:ext cx="10515600" cy="3695519"/>
          </a:xfrm>
        </p:spPr>
        <p:txBody>
          <a:bodyPr>
            <a:normAutofit fontScale="62500" lnSpcReduction="20000"/>
          </a:bodyPr>
          <a:lstStyle/>
          <a:p>
            <a:pPr marL="0" indent="0">
              <a:lnSpc>
                <a:spcPct val="140000"/>
              </a:lnSpc>
              <a:buNone/>
            </a:pPr>
            <a:r>
              <a:rPr lang="en-US" altLang="zh-CN" sz="4400" b="1" dirty="0">
                <a:solidFill>
                  <a:srgbClr val="FF0000"/>
                </a:solidFill>
              </a:rPr>
              <a:t>a</a:t>
            </a:r>
            <a:r>
              <a:rPr lang="zh-CN" altLang="en-US" sz="4400" b="1" dirty="0">
                <a:solidFill>
                  <a:srgbClr val="FF0000"/>
                </a:solidFill>
              </a:rPr>
              <a:t>、 为什么，当迈克尔</a:t>
            </a:r>
            <a:r>
              <a:rPr lang="en-US" altLang="zh-CN" sz="4400" b="1" dirty="0">
                <a:solidFill>
                  <a:srgbClr val="FF0000"/>
                </a:solidFill>
              </a:rPr>
              <a:t>2019</a:t>
            </a:r>
            <a:r>
              <a:rPr lang="zh-CN" altLang="en-US" sz="4400" b="1" dirty="0">
                <a:solidFill>
                  <a:srgbClr val="FF0000"/>
                </a:solidFill>
              </a:rPr>
              <a:t>年</a:t>
            </a:r>
            <a:r>
              <a:rPr lang="en-US" altLang="zh-CN" sz="4400" b="1" dirty="0">
                <a:solidFill>
                  <a:srgbClr val="FF0000"/>
                </a:solidFill>
              </a:rPr>
              <a:t>7</a:t>
            </a:r>
            <a:r>
              <a:rPr lang="zh-CN" altLang="en-US" sz="4400" b="1" dirty="0">
                <a:solidFill>
                  <a:srgbClr val="FF0000"/>
                </a:solidFill>
              </a:rPr>
              <a:t>月</a:t>
            </a:r>
            <a:r>
              <a:rPr lang="en-US" altLang="zh-CN" sz="4400" b="1" dirty="0">
                <a:solidFill>
                  <a:srgbClr val="FF0000"/>
                </a:solidFill>
              </a:rPr>
              <a:t>8</a:t>
            </a:r>
            <a:r>
              <a:rPr lang="zh-CN" altLang="en-US" sz="4400" b="1" dirty="0">
                <a:solidFill>
                  <a:srgbClr val="FF0000"/>
                </a:solidFill>
              </a:rPr>
              <a:t>日来我的公寓时，他第一个问的问题是我和苗慧的关系？</a:t>
            </a:r>
            <a:endParaRPr lang="en-US" sz="4400" b="1" dirty="0">
              <a:solidFill>
                <a:srgbClr val="FF0000"/>
              </a:solidFill>
            </a:endParaRPr>
          </a:p>
          <a:p>
            <a:pPr marL="0" indent="0">
              <a:buNone/>
            </a:pPr>
            <a:r>
              <a:rPr lang="en-US" sz="2100" b="1" dirty="0">
                <a:solidFill>
                  <a:srgbClr val="FF0000"/>
                </a:solidFill>
              </a:rPr>
              <a:t>a. Why, when Michael visited my apartment on July 8, 2019 was his first question about my relationship with M.H.? </a:t>
            </a:r>
          </a:p>
          <a:p>
            <a:pPr marL="0" indent="0">
              <a:lnSpc>
                <a:spcPct val="140000"/>
              </a:lnSpc>
              <a:buNone/>
            </a:pPr>
            <a:r>
              <a:rPr lang="en-US" altLang="zh-CN" sz="4500" dirty="0"/>
              <a:t>b</a:t>
            </a:r>
            <a:r>
              <a:rPr lang="zh-CN" altLang="en-US" sz="4500" dirty="0"/>
              <a:t>、 我以为迈克尔在调查我的住处，是为了我的难民署政治避难请求。我选择朋友真的是他最关心的问题吗？</a:t>
            </a:r>
            <a:endParaRPr lang="en-US" sz="4500" dirty="0"/>
          </a:p>
          <a:p>
            <a:pPr marL="0" indent="0">
              <a:buNone/>
            </a:pPr>
            <a:r>
              <a:rPr lang="en-US" sz="2000" dirty="0"/>
              <a:t>b. I thought Michael was investigating my living quarters in regards to my UNHCR political asylum request. Is my choice of friends really his primary concern?</a:t>
            </a:r>
          </a:p>
          <a:p>
            <a:pPr marL="0" indent="0">
              <a:buNone/>
            </a:pPr>
            <a:r>
              <a:rPr lang="en-US" altLang="zh-CN" sz="4500" dirty="0"/>
              <a:t>c</a:t>
            </a:r>
            <a:r>
              <a:rPr lang="zh-CN" altLang="en-US" sz="4500" dirty="0"/>
              <a:t>、 迈克尔有没有试图干涉我和苗慧女士的关系？</a:t>
            </a:r>
            <a:endParaRPr lang="en-US" sz="4500" dirty="0"/>
          </a:p>
          <a:p>
            <a:pPr marL="0" indent="0">
              <a:buNone/>
            </a:pPr>
            <a:r>
              <a:rPr lang="en-US" sz="2100" dirty="0"/>
              <a:t>c. Has Michael attempted in any way to interfere with my relationship with Ms. M.H.?</a:t>
            </a:r>
          </a:p>
        </p:txBody>
      </p:sp>
      <p:sp>
        <p:nvSpPr>
          <p:cNvPr id="4" name="Slide Number Placeholder 3">
            <a:extLst>
              <a:ext uri="{FF2B5EF4-FFF2-40B4-BE49-F238E27FC236}">
                <a16:creationId xmlns:a16="http://schemas.microsoft.com/office/drawing/2014/main" id="{61FFCF41-8161-4BF1-B72B-CFBCCE796975}"/>
              </a:ext>
            </a:extLst>
          </p:cNvPr>
          <p:cNvSpPr>
            <a:spLocks noGrp="1"/>
          </p:cNvSpPr>
          <p:nvPr>
            <p:ph type="sldNum" sz="quarter" idx="12"/>
          </p:nvPr>
        </p:nvSpPr>
        <p:spPr/>
        <p:txBody>
          <a:bodyPr/>
          <a:lstStyle/>
          <a:p>
            <a:fld id="{C2F2C5E4-C367-4F50-B525-57F17A5873F9}" type="slidenum">
              <a:rPr lang="en-US" smtClean="0"/>
              <a:t>42</a:t>
            </a:fld>
            <a:endParaRPr lang="en-US"/>
          </a:p>
        </p:txBody>
      </p:sp>
      <p:sp>
        <p:nvSpPr>
          <p:cNvPr id="6" name="TextBox 5">
            <a:extLst>
              <a:ext uri="{FF2B5EF4-FFF2-40B4-BE49-F238E27FC236}">
                <a16:creationId xmlns:a16="http://schemas.microsoft.com/office/drawing/2014/main" id="{B7175B8D-6676-439E-98F9-452FDA17A8BD}"/>
              </a:ext>
            </a:extLst>
          </p:cNvPr>
          <p:cNvSpPr txBox="1"/>
          <p:nvPr/>
        </p:nvSpPr>
        <p:spPr>
          <a:xfrm>
            <a:off x="723900" y="4793197"/>
            <a:ext cx="10137913" cy="1557349"/>
          </a:xfrm>
          <a:prstGeom prst="rect">
            <a:avLst/>
          </a:prstGeom>
          <a:noFill/>
        </p:spPr>
        <p:txBody>
          <a:bodyPr wrap="square" rtlCol="0">
            <a:spAutoFit/>
          </a:bodyPr>
          <a:lstStyle/>
          <a:p>
            <a:pPr rtl="0">
              <a:lnSpc>
                <a:spcPct val="120000"/>
              </a:lnSpc>
            </a:pPr>
            <a:r>
              <a:rPr lang="zh-CN" altLang="en-US" sz="2000" dirty="0">
                <a:solidFill>
                  <a:srgbClr val="FF0000"/>
                </a:solidFill>
                <a:effectLst/>
              </a:rPr>
              <a:t>*我不要求，也不期待这些问题的答案。同时，我希望有关部门调查这些问题。在中国国家安全部内，某些组织必须有责任调查腐败和叛国行为。我有充分的理由相信，北京的中国国家安全官员（他自称“迈克尔”）腐败，并有意与外国势力勾结。 </a:t>
            </a:r>
            <a:r>
              <a:rPr lang="en-US" sz="1000" dirty="0">
                <a:solidFill>
                  <a:srgbClr val="FF0000"/>
                </a:solidFill>
              </a:rPr>
              <a:t>* I do not ask for, or expect answers to these questions.  Simultaneously I want these questions investigated by relevant authorities. Some organization must have the responsibility to investigate corruption and treason within the Ministry of State Security. I have substantial reasons to believe that Beijing Chinese  State Security officer (who calls himself) “Michael” is corrupt and knowingly colluding with foreign forces.</a:t>
            </a:r>
          </a:p>
        </p:txBody>
      </p:sp>
    </p:spTree>
    <p:extLst>
      <p:ext uri="{BB962C8B-B14F-4D97-AF65-F5344CB8AC3E}">
        <p14:creationId xmlns:p14="http://schemas.microsoft.com/office/powerpoint/2010/main" val="1093241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362AF-43EF-4C9F-B2C9-3834430667B6}"/>
              </a:ext>
            </a:extLst>
          </p:cNvPr>
          <p:cNvSpPr>
            <a:spLocks noGrp="1"/>
          </p:cNvSpPr>
          <p:nvPr>
            <p:ph type="title"/>
          </p:nvPr>
        </p:nvSpPr>
        <p:spPr>
          <a:xfrm>
            <a:off x="838200" y="365125"/>
            <a:ext cx="10515600" cy="987425"/>
          </a:xfrm>
        </p:spPr>
        <p:txBody>
          <a:bodyPr/>
          <a:lstStyle/>
          <a:p>
            <a:pPr algn="ctr"/>
            <a:r>
              <a:rPr lang="zh-CN" altLang="en-US" dirty="0"/>
              <a:t>问题</a:t>
            </a:r>
            <a:r>
              <a:rPr lang="en-US" altLang="zh-CN" dirty="0"/>
              <a:t>1</a:t>
            </a:r>
            <a:r>
              <a:rPr lang="zh-CN" altLang="en-US" dirty="0"/>
              <a:t>（</a:t>
            </a:r>
            <a:r>
              <a:rPr lang="en-US" altLang="zh-CN" dirty="0"/>
              <a:t>d</a:t>
            </a:r>
            <a:r>
              <a:rPr lang="zh-CN" altLang="en-US" dirty="0"/>
              <a:t>，</a:t>
            </a:r>
            <a:r>
              <a:rPr lang="en-US" altLang="zh-CN" dirty="0"/>
              <a:t>e</a:t>
            </a:r>
            <a:r>
              <a:rPr lang="zh-CN" altLang="en-US" dirty="0"/>
              <a:t>和</a:t>
            </a:r>
            <a:r>
              <a:rPr lang="en-US" altLang="zh-CN" dirty="0"/>
              <a:t>f</a:t>
            </a:r>
            <a:r>
              <a:rPr lang="zh-CN" altLang="en-US" dirty="0"/>
              <a:t>）</a:t>
            </a:r>
            <a:r>
              <a:rPr lang="en-US" sz="1400" dirty="0"/>
              <a:t>QUESTION 1 (d, e &amp; f)</a:t>
            </a:r>
          </a:p>
        </p:txBody>
      </p:sp>
      <p:sp>
        <p:nvSpPr>
          <p:cNvPr id="3" name="Content Placeholder 2">
            <a:extLst>
              <a:ext uri="{FF2B5EF4-FFF2-40B4-BE49-F238E27FC236}">
                <a16:creationId xmlns:a16="http://schemas.microsoft.com/office/drawing/2014/main" id="{C7BD600E-624E-4EFC-AD32-A5D66883BCE4}"/>
              </a:ext>
            </a:extLst>
          </p:cNvPr>
          <p:cNvSpPr>
            <a:spLocks noGrp="1"/>
          </p:cNvSpPr>
          <p:nvPr>
            <p:ph idx="1"/>
          </p:nvPr>
        </p:nvSpPr>
        <p:spPr>
          <a:xfrm>
            <a:off x="838200" y="1466851"/>
            <a:ext cx="10515600" cy="4562474"/>
          </a:xfrm>
        </p:spPr>
        <p:txBody>
          <a:bodyPr>
            <a:normAutofit fontScale="92500"/>
          </a:bodyPr>
          <a:lstStyle/>
          <a:p>
            <a:pPr marL="0" indent="0">
              <a:buNone/>
            </a:pPr>
            <a:r>
              <a:rPr lang="en-US" altLang="zh-CN" dirty="0"/>
              <a:t>d</a:t>
            </a:r>
            <a:r>
              <a:rPr lang="zh-CN" altLang="en-US" dirty="0"/>
              <a:t>、 国家安全部官员“迈克尔”是否试图以任何方式干扰我申请永久居民卡？</a:t>
            </a:r>
            <a:endParaRPr lang="en-US" dirty="0"/>
          </a:p>
          <a:p>
            <a:pPr marL="0" indent="0">
              <a:buNone/>
            </a:pPr>
            <a:r>
              <a:rPr lang="en-US" sz="1400" dirty="0"/>
              <a:t>d. Has Ministry of State Security Officer “Michael” attempted in any way to interfere in my application for a Permanent Resident Card?</a:t>
            </a:r>
          </a:p>
          <a:p>
            <a:pPr marL="0" indent="0">
              <a:lnSpc>
                <a:spcPct val="120000"/>
              </a:lnSpc>
              <a:buNone/>
            </a:pPr>
            <a:r>
              <a:rPr lang="en-US" altLang="zh-CN" dirty="0"/>
              <a:t>e</a:t>
            </a:r>
            <a:r>
              <a:rPr lang="zh-CN" altLang="en-US" dirty="0"/>
              <a:t>、 国家安全部官员迈克尔有任何证据表明我对中国国家安全构成威胁吗？如果是，我很想知道证据的性质（因为它是假的）。</a:t>
            </a:r>
            <a:endParaRPr lang="en-US" dirty="0"/>
          </a:p>
          <a:p>
            <a:pPr marL="0" indent="0">
              <a:buNone/>
            </a:pPr>
            <a:r>
              <a:rPr lang="en-US" sz="1500" dirty="0"/>
              <a:t>e. Does Ministry of State Security Officer Michael have any evidence whatsoever that I am a threat in any way to China’s national security? If yes, I would very much like to know the nature of that evidence (because it is fake).</a:t>
            </a:r>
          </a:p>
          <a:p>
            <a:pPr marL="0" indent="0">
              <a:lnSpc>
                <a:spcPct val="130000"/>
              </a:lnSpc>
              <a:buNone/>
            </a:pPr>
            <a:r>
              <a:rPr lang="en-US" altLang="zh-CN" dirty="0"/>
              <a:t>f</a:t>
            </a:r>
            <a:r>
              <a:rPr lang="zh-CN" altLang="en-US" dirty="0"/>
              <a:t>、 国家安全部官员“迈克尔”对我在国际英语媒体上宣传中国的艺术、文化、历史、哲学和医学所做的大量工作和花费的金钱有什么想法？</a:t>
            </a:r>
            <a:endParaRPr lang="en-US" dirty="0"/>
          </a:p>
          <a:p>
            <a:pPr marL="0" indent="0">
              <a:buNone/>
            </a:pPr>
            <a:r>
              <a:rPr lang="en-US" sz="1400" dirty="0"/>
              <a:t>f. Does Ministry of State Security Officer “Michael” have  any idea of the enormous amount of work I have done and money I have spent promoting China’s arts, culture, history, philosophy and medicine in the international English language media?</a:t>
            </a:r>
          </a:p>
          <a:p>
            <a:endParaRPr lang="en-US" dirty="0"/>
          </a:p>
        </p:txBody>
      </p:sp>
      <p:sp>
        <p:nvSpPr>
          <p:cNvPr id="4" name="Slide Number Placeholder 3">
            <a:extLst>
              <a:ext uri="{FF2B5EF4-FFF2-40B4-BE49-F238E27FC236}">
                <a16:creationId xmlns:a16="http://schemas.microsoft.com/office/drawing/2014/main" id="{4D182B9C-52CC-4B43-9057-D78B55C46C35}"/>
              </a:ext>
            </a:extLst>
          </p:cNvPr>
          <p:cNvSpPr>
            <a:spLocks noGrp="1"/>
          </p:cNvSpPr>
          <p:nvPr>
            <p:ph type="sldNum" sz="quarter" idx="12"/>
          </p:nvPr>
        </p:nvSpPr>
        <p:spPr/>
        <p:txBody>
          <a:bodyPr/>
          <a:lstStyle/>
          <a:p>
            <a:fld id="{C2F2C5E4-C367-4F50-B525-57F17A5873F9}" type="slidenum">
              <a:rPr lang="en-US" smtClean="0"/>
              <a:t>43</a:t>
            </a:fld>
            <a:endParaRPr lang="en-US"/>
          </a:p>
        </p:txBody>
      </p:sp>
    </p:spTree>
    <p:extLst>
      <p:ext uri="{BB962C8B-B14F-4D97-AF65-F5344CB8AC3E}">
        <p14:creationId xmlns:p14="http://schemas.microsoft.com/office/powerpoint/2010/main" val="41063217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EF139-79D3-43D5-86EC-8DBAAA19EAF4}"/>
              </a:ext>
            </a:extLst>
          </p:cNvPr>
          <p:cNvSpPr>
            <a:spLocks noGrp="1"/>
          </p:cNvSpPr>
          <p:nvPr>
            <p:ph type="title"/>
          </p:nvPr>
        </p:nvSpPr>
        <p:spPr>
          <a:xfrm>
            <a:off x="838200" y="365126"/>
            <a:ext cx="10515600" cy="854073"/>
          </a:xfrm>
        </p:spPr>
        <p:txBody>
          <a:bodyPr>
            <a:normAutofit fontScale="90000"/>
          </a:bodyPr>
          <a:lstStyle/>
          <a:p>
            <a:pPr algn="ctr"/>
            <a:r>
              <a:rPr lang="zh-CN" altLang="en-US" sz="3700" b="1" dirty="0"/>
              <a:t>问题</a:t>
            </a:r>
            <a:r>
              <a:rPr lang="en-US" altLang="zh-CN" sz="3700" b="1" dirty="0"/>
              <a:t>2 –</a:t>
            </a:r>
            <a:r>
              <a:rPr lang="zh-CN" altLang="en-US" sz="3700" b="1" dirty="0"/>
              <a:t>北京汇嘉私立学校诈骗人民币</a:t>
            </a:r>
            <a:r>
              <a:rPr lang="en-US" altLang="zh-CN" sz="3700" b="1" dirty="0"/>
              <a:t>379,260,000</a:t>
            </a:r>
            <a:r>
              <a:rPr lang="zh-CN" altLang="en-US" sz="3700" b="1" dirty="0"/>
              <a:t>元</a:t>
            </a:r>
            <a:br>
              <a:rPr lang="en-US" altLang="zh-CN" sz="3700" b="1" dirty="0"/>
            </a:br>
            <a:r>
              <a:rPr lang="en-US" sz="1600" b="1" dirty="0"/>
              <a:t>Question 2 – 379,260,000 RMB Fraud at Beijing Huijia Private School</a:t>
            </a:r>
          </a:p>
        </p:txBody>
      </p:sp>
      <p:sp>
        <p:nvSpPr>
          <p:cNvPr id="3" name="Content Placeholder 2">
            <a:extLst>
              <a:ext uri="{FF2B5EF4-FFF2-40B4-BE49-F238E27FC236}">
                <a16:creationId xmlns:a16="http://schemas.microsoft.com/office/drawing/2014/main" id="{C2983859-E7F0-47DF-8781-88D76FEBB29F}"/>
              </a:ext>
            </a:extLst>
          </p:cNvPr>
          <p:cNvSpPr>
            <a:spLocks noGrp="1"/>
          </p:cNvSpPr>
          <p:nvPr>
            <p:ph idx="1"/>
          </p:nvPr>
        </p:nvSpPr>
        <p:spPr>
          <a:xfrm>
            <a:off x="495300" y="1265237"/>
            <a:ext cx="10858500" cy="5045074"/>
          </a:xfrm>
        </p:spPr>
        <p:txBody>
          <a:bodyPr>
            <a:normAutofit fontScale="92500"/>
          </a:bodyPr>
          <a:lstStyle/>
          <a:p>
            <a:pPr marL="0" indent="0">
              <a:lnSpc>
                <a:spcPct val="120000"/>
              </a:lnSpc>
              <a:buNone/>
            </a:pPr>
            <a:r>
              <a:rPr lang="zh-CN" altLang="en-US" dirty="0"/>
              <a:t>北京汇佳私塾老板王首席执行官是否曾因包括欺诈在内的腐败犯罪而被调查？</a:t>
            </a:r>
            <a:r>
              <a:rPr lang="en-US" sz="1400" dirty="0"/>
              <a:t>Has Beijing Huijia Private School owner CEO Wang ever been investigated for criminal corruption, including fraud?</a:t>
            </a:r>
          </a:p>
          <a:p>
            <a:pPr>
              <a:lnSpc>
                <a:spcPct val="120000"/>
              </a:lnSpc>
            </a:pPr>
            <a:r>
              <a:rPr lang="zh-CN" altLang="en-US" dirty="0"/>
              <a:t>管理者经常命令教师改变期末考试成绩，并向家长谎报孩子的进步情况。</a:t>
            </a:r>
            <a:r>
              <a:rPr lang="en-US" sz="1400" dirty="0"/>
              <a:t>Teachers were routinely ordered by administrators to change student final exam scores and lie to parents about the progress of their children.</a:t>
            </a:r>
          </a:p>
          <a:p>
            <a:pPr>
              <a:lnSpc>
                <a:spcPct val="130000"/>
              </a:lnSpc>
            </a:pPr>
            <a:r>
              <a:rPr lang="zh-CN" altLang="en-US" dirty="0"/>
              <a:t>当汇佳学校以任何理由决定开除一名教师时，他们恶意诽谤该教师，完全摧毁了该教师的声誉。</a:t>
            </a:r>
            <a:r>
              <a:rPr lang="en-US" sz="1400" dirty="0"/>
              <a:t>When Huijia School decides to get rid of a teacher for any reason they maliciously smear the teacher totally destroying that teachers reputation.</a:t>
            </a:r>
          </a:p>
          <a:p>
            <a:r>
              <a:rPr lang="zh-CN" altLang="en-US" dirty="0"/>
              <a:t>至少有一些不愿参加孙秀娟教会的教师遭到破坏、抹黑和解雇。</a:t>
            </a:r>
            <a:r>
              <a:rPr lang="en-US" sz="1400" dirty="0"/>
              <a:t>At least some teachers that did not want to attend Ms. Sun Xiu Juan’s Church were sabotaged, smeared and fired.</a:t>
            </a:r>
          </a:p>
          <a:p>
            <a:pPr marL="0" indent="0">
              <a:buNone/>
            </a:pPr>
            <a:r>
              <a:rPr lang="zh-CN" altLang="en-US" dirty="0">
                <a:solidFill>
                  <a:srgbClr val="FF0000"/>
                </a:solidFill>
              </a:rPr>
              <a:t>见附件</a:t>
            </a:r>
            <a:r>
              <a:rPr lang="en-US" altLang="zh-CN" dirty="0">
                <a:solidFill>
                  <a:srgbClr val="FF0000"/>
                </a:solidFill>
              </a:rPr>
              <a:t>3</a:t>
            </a:r>
            <a:r>
              <a:rPr lang="zh-CN" altLang="en-US" dirty="0">
                <a:solidFill>
                  <a:srgbClr val="FF0000"/>
                </a:solidFill>
              </a:rPr>
              <a:t>北京汇佳学校刑事和民事违法行为</a:t>
            </a:r>
            <a:endParaRPr lang="en-US" altLang="zh-CN" dirty="0">
              <a:solidFill>
                <a:srgbClr val="FF0000"/>
              </a:solidFill>
            </a:endParaRPr>
          </a:p>
          <a:p>
            <a:pPr marL="0" indent="0">
              <a:buNone/>
            </a:pPr>
            <a:r>
              <a:rPr lang="en-US" sz="2200" dirty="0">
                <a:solidFill>
                  <a:srgbClr val="FF0000"/>
                </a:solidFill>
              </a:rPr>
              <a:t>See Attachment 10 BJ Huijia School Criminal and Civil Law Violations</a:t>
            </a:r>
          </a:p>
        </p:txBody>
      </p:sp>
      <p:sp>
        <p:nvSpPr>
          <p:cNvPr id="4" name="Slide Number Placeholder 3">
            <a:extLst>
              <a:ext uri="{FF2B5EF4-FFF2-40B4-BE49-F238E27FC236}">
                <a16:creationId xmlns:a16="http://schemas.microsoft.com/office/drawing/2014/main" id="{7EAAFC40-E666-47E5-80BA-CAFE9E67084B}"/>
              </a:ext>
            </a:extLst>
          </p:cNvPr>
          <p:cNvSpPr>
            <a:spLocks noGrp="1"/>
          </p:cNvSpPr>
          <p:nvPr>
            <p:ph type="sldNum" sz="quarter" idx="12"/>
          </p:nvPr>
        </p:nvSpPr>
        <p:spPr/>
        <p:txBody>
          <a:bodyPr/>
          <a:lstStyle/>
          <a:p>
            <a:fld id="{C2F2C5E4-C367-4F50-B525-57F17A5873F9}" type="slidenum">
              <a:rPr lang="en-US" smtClean="0"/>
              <a:t>44</a:t>
            </a:fld>
            <a:endParaRPr lang="en-US"/>
          </a:p>
        </p:txBody>
      </p:sp>
    </p:spTree>
    <p:extLst>
      <p:ext uri="{BB962C8B-B14F-4D97-AF65-F5344CB8AC3E}">
        <p14:creationId xmlns:p14="http://schemas.microsoft.com/office/powerpoint/2010/main" val="2000077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B425-097C-4610-B939-BB7BB6125F81}"/>
              </a:ext>
            </a:extLst>
          </p:cNvPr>
          <p:cNvSpPr>
            <a:spLocks noGrp="1"/>
          </p:cNvSpPr>
          <p:nvPr>
            <p:ph type="title"/>
          </p:nvPr>
        </p:nvSpPr>
        <p:spPr>
          <a:xfrm>
            <a:off x="838200" y="256208"/>
            <a:ext cx="10515600" cy="811668"/>
          </a:xfrm>
        </p:spPr>
        <p:txBody>
          <a:bodyPr>
            <a:noAutofit/>
          </a:bodyPr>
          <a:lstStyle/>
          <a:p>
            <a:pPr algn="ctr"/>
            <a:r>
              <a:rPr lang="zh-CN" altLang="en-US" sz="3000" dirty="0"/>
              <a:t>问题</a:t>
            </a:r>
            <a:r>
              <a:rPr lang="en-US" altLang="zh-CN" sz="3000" dirty="0"/>
              <a:t>3——</a:t>
            </a:r>
            <a:r>
              <a:rPr lang="zh-CN" altLang="en-US" sz="3000" dirty="0"/>
              <a:t>小型私立语言学校“虹桥”和诱捕 </a:t>
            </a:r>
            <a:r>
              <a:rPr lang="en-US" altLang="zh-CN" sz="3000" dirty="0"/>
              <a:t>- </a:t>
            </a:r>
            <a:r>
              <a:rPr lang="zh-CN" altLang="en-US" sz="3000" dirty="0"/>
              <a:t>极不可能事件</a:t>
            </a:r>
            <a:br>
              <a:rPr lang="en-US" altLang="zh-CN" sz="3000" dirty="0"/>
            </a:br>
            <a:r>
              <a:rPr lang="en-US" sz="1400" dirty="0"/>
              <a:t>Question 3 – Small private language school “Hong Qiao – entrapment and very unlikely events. </a:t>
            </a:r>
          </a:p>
        </p:txBody>
      </p:sp>
      <p:sp>
        <p:nvSpPr>
          <p:cNvPr id="3" name="Content Placeholder 2">
            <a:extLst>
              <a:ext uri="{FF2B5EF4-FFF2-40B4-BE49-F238E27FC236}">
                <a16:creationId xmlns:a16="http://schemas.microsoft.com/office/drawing/2014/main" id="{E327841A-4A46-4037-A2B4-D30570297862}"/>
              </a:ext>
            </a:extLst>
          </p:cNvPr>
          <p:cNvSpPr>
            <a:spLocks noGrp="1"/>
          </p:cNvSpPr>
          <p:nvPr>
            <p:ph idx="1"/>
          </p:nvPr>
        </p:nvSpPr>
        <p:spPr>
          <a:xfrm>
            <a:off x="504825" y="4462588"/>
            <a:ext cx="11058525" cy="2231280"/>
          </a:xfrm>
        </p:spPr>
        <p:txBody>
          <a:bodyPr>
            <a:normAutofit/>
          </a:bodyPr>
          <a:lstStyle/>
          <a:p>
            <a:pPr marL="0" indent="0">
              <a:lnSpc>
                <a:spcPct val="140000"/>
              </a:lnSpc>
              <a:buNone/>
            </a:pPr>
            <a:r>
              <a:rPr lang="en-US" sz="1100" dirty="0"/>
              <a:t>I first met Ministry of State Security “Michael” in about 2013 (maybe 2014). Is there any connection between the Ministry of State Security officer “Michael” and another Chinese who calls himself “Michael” - the owner of Hong Qiao Private English school on Zheng Fu Lu in Changping District of Beijing? </a:t>
            </a:r>
            <a:r>
              <a:rPr lang="en-US" sz="1100" b="1" dirty="0">
                <a:solidFill>
                  <a:srgbClr val="FF0000"/>
                </a:solidFill>
              </a:rPr>
              <a:t>1)</a:t>
            </a:r>
            <a:r>
              <a:rPr lang="en-US" sz="1100" dirty="0"/>
              <a:t> </a:t>
            </a:r>
            <a:r>
              <a:rPr lang="en-US" sz="1100" i="1" dirty="0"/>
              <a:t>Why was I the first foreigner at my large full-time school to be dragged from my classroom by police for teaching off-campus? </a:t>
            </a:r>
            <a:r>
              <a:rPr lang="en-US" sz="1100" b="1" dirty="0"/>
              <a:t>Neither I nor anyone else at my school knew it was illegal.</a:t>
            </a:r>
            <a:r>
              <a:rPr lang="en-US" sz="1100" dirty="0"/>
              <a:t> (Statistically highly unlikely </a:t>
            </a:r>
            <a:r>
              <a:rPr lang="zh-CN" altLang="en-US" sz="1100" dirty="0"/>
              <a:t>极不可能</a:t>
            </a:r>
            <a:r>
              <a:rPr lang="en-US" altLang="zh-CN" sz="1100" dirty="0"/>
              <a:t>.</a:t>
            </a:r>
            <a:r>
              <a:rPr lang="en-US" sz="1100" dirty="0"/>
              <a:t>) More than half the foreign teachers at my school were also teaching off-campus and had been for many years. Hong Qiao Private school owner probably did however know my teaching there was illegal. </a:t>
            </a:r>
            <a:r>
              <a:rPr lang="en-US" sz="1100" b="1" dirty="0">
                <a:solidFill>
                  <a:srgbClr val="FF0000"/>
                </a:solidFill>
              </a:rPr>
              <a:t>2) </a:t>
            </a:r>
            <a:r>
              <a:rPr lang="en-US" sz="1100" dirty="0"/>
              <a:t>That Hong Qiao Private English School owner “Michael” continued strong efforts to get me to teach illegally for more than a year </a:t>
            </a:r>
            <a:r>
              <a:rPr lang="en-US" sz="1100" i="1" dirty="0"/>
              <a:t>after</a:t>
            </a:r>
            <a:r>
              <a:rPr lang="en-US" sz="1100" dirty="0"/>
              <a:t> my scary detention by Beijing Chinese  State Security officer “Michael” was also (Statistically highly unlikely </a:t>
            </a:r>
            <a:r>
              <a:rPr lang="zh-CN" altLang="en-US" sz="1100" dirty="0"/>
              <a:t>极不可能</a:t>
            </a:r>
            <a:r>
              <a:rPr lang="en-US" altLang="zh-CN" sz="1100" dirty="0"/>
              <a:t>.</a:t>
            </a:r>
            <a:r>
              <a:rPr lang="en-US" sz="1100" dirty="0"/>
              <a:t>)  Those efforts are consistent with </a:t>
            </a:r>
            <a:r>
              <a:rPr lang="en-US" sz="1100" b="1" dirty="0"/>
              <a:t>“entrapment.” </a:t>
            </a:r>
            <a:r>
              <a:rPr lang="en-US" sz="1100" b="1" dirty="0">
                <a:solidFill>
                  <a:srgbClr val="FF0000"/>
                </a:solidFill>
              </a:rPr>
              <a:t>3)</a:t>
            </a:r>
            <a:r>
              <a:rPr lang="en-US" sz="1100" dirty="0"/>
              <a:t> Hong Qiao Private English School owner “Michael” seemed to suffer no negative consequences for hiring me to teach illegally, whereas I was terrified, repeatedly interrogated and threatened by Ministry of State Security Officer “Michael. </a:t>
            </a:r>
            <a:r>
              <a:rPr lang="en-US" sz="1100" dirty="0">
                <a:solidFill>
                  <a:srgbClr val="FF0000"/>
                </a:solidFill>
              </a:rPr>
              <a:t>See Attachment 11: 2013-2014 Hong Qiao School and first meeting Michael. </a:t>
            </a:r>
            <a:r>
              <a:rPr lang="en-US" sz="1100" dirty="0"/>
              <a:t>Ministry of State Security Michael’s first threat: If you are caught anywhere near a school teaching again, you will be arrested, jailed, fined and deported from China.” I was the only Muslim teacher at Beijing Huijia Private school at that time. Beijing Huijia Private School is an “underground” Christian School. </a:t>
            </a:r>
          </a:p>
        </p:txBody>
      </p:sp>
      <p:sp>
        <p:nvSpPr>
          <p:cNvPr id="4" name="Slide Number Placeholder 3">
            <a:extLst>
              <a:ext uri="{FF2B5EF4-FFF2-40B4-BE49-F238E27FC236}">
                <a16:creationId xmlns:a16="http://schemas.microsoft.com/office/drawing/2014/main" id="{BC0CCA0A-0B03-4CDA-A570-BD142E7CE0CD}"/>
              </a:ext>
            </a:extLst>
          </p:cNvPr>
          <p:cNvSpPr>
            <a:spLocks noGrp="1"/>
          </p:cNvSpPr>
          <p:nvPr>
            <p:ph type="sldNum" sz="quarter" idx="12"/>
          </p:nvPr>
        </p:nvSpPr>
        <p:spPr/>
        <p:txBody>
          <a:bodyPr/>
          <a:lstStyle/>
          <a:p>
            <a:fld id="{C2F2C5E4-C367-4F50-B525-57F17A5873F9}" type="slidenum">
              <a:rPr lang="en-US" smtClean="0"/>
              <a:t>45</a:t>
            </a:fld>
            <a:endParaRPr lang="en-US"/>
          </a:p>
        </p:txBody>
      </p:sp>
      <p:sp>
        <p:nvSpPr>
          <p:cNvPr id="6" name="TextBox 5">
            <a:extLst>
              <a:ext uri="{FF2B5EF4-FFF2-40B4-BE49-F238E27FC236}">
                <a16:creationId xmlns:a16="http://schemas.microsoft.com/office/drawing/2014/main" id="{C2A9BBF9-E2E9-4687-B0C5-18A2D654B826}"/>
              </a:ext>
            </a:extLst>
          </p:cNvPr>
          <p:cNvSpPr txBox="1"/>
          <p:nvPr/>
        </p:nvSpPr>
        <p:spPr>
          <a:xfrm>
            <a:off x="504825" y="1067876"/>
            <a:ext cx="11229975" cy="3394712"/>
          </a:xfrm>
          <a:prstGeom prst="rect">
            <a:avLst/>
          </a:prstGeom>
          <a:noFill/>
        </p:spPr>
        <p:txBody>
          <a:bodyPr wrap="square" rtlCol="0">
            <a:spAutoFit/>
          </a:bodyPr>
          <a:lstStyle/>
          <a:p>
            <a:pPr>
              <a:lnSpc>
                <a:spcPct val="120000"/>
              </a:lnSpc>
            </a:pPr>
            <a:r>
              <a:rPr lang="zh-CN" altLang="en-US" dirty="0"/>
              <a:t>我第一次见到国家安全部“迈克尔”是在</a:t>
            </a:r>
            <a:r>
              <a:rPr lang="en-US" altLang="zh-CN" dirty="0"/>
              <a:t>2013</a:t>
            </a:r>
            <a:r>
              <a:rPr lang="zh-CN" altLang="en-US" dirty="0"/>
              <a:t>年（也许是</a:t>
            </a:r>
            <a:r>
              <a:rPr lang="en-US" altLang="zh-CN" dirty="0"/>
              <a:t>2014</a:t>
            </a:r>
            <a:r>
              <a:rPr lang="zh-CN" altLang="en-US" dirty="0"/>
              <a:t>年）。国家安全部官员“迈克尔”和另一个自称“迈克尔”的中国人</a:t>
            </a:r>
            <a:r>
              <a:rPr lang="en-US" altLang="zh-CN" dirty="0"/>
              <a:t>——</a:t>
            </a:r>
            <a:r>
              <a:rPr lang="zh-CN" altLang="en-US" dirty="0"/>
              <a:t>北京市昌平区正府路虹桥私立英语学校的老板</a:t>
            </a:r>
            <a:r>
              <a:rPr lang="en-US" altLang="zh-CN" dirty="0"/>
              <a:t>——</a:t>
            </a:r>
            <a:r>
              <a:rPr lang="zh-CN" altLang="en-US" dirty="0"/>
              <a:t>之间有什么联系吗？</a:t>
            </a:r>
            <a:r>
              <a:rPr lang="en-US" altLang="zh-CN" dirty="0"/>
              <a:t>1</a:t>
            </a:r>
            <a:r>
              <a:rPr lang="zh-CN" altLang="en-US" dirty="0"/>
              <a:t>） 为什么我是我大型全日制学校第一个因为在校外教书而被警察从教室里拖出来的外国人？</a:t>
            </a:r>
            <a:r>
              <a:rPr lang="zh-CN" altLang="en-US" b="1" dirty="0"/>
              <a:t>（不太可能</a:t>
            </a:r>
            <a:r>
              <a:rPr lang="en-US" altLang="zh-CN" b="1" dirty="0"/>
              <a:t>-1/30</a:t>
            </a:r>
            <a:r>
              <a:rPr lang="zh-CN" altLang="en-US" b="1" dirty="0"/>
              <a:t>）</a:t>
            </a:r>
            <a:r>
              <a:rPr lang="zh-CN" altLang="en-US" dirty="0"/>
              <a:t>我和我学校的其他人都不知道这是非法的。我学校一半以上的外教也在校外教书，而且已经教了很多年了。虹桥私立学校的老板可能知道我在那里的教学是非法的。</a:t>
            </a:r>
            <a:r>
              <a:rPr lang="en-US" altLang="zh-CN" dirty="0"/>
              <a:t>2</a:t>
            </a:r>
            <a:r>
              <a:rPr lang="zh-CN" altLang="en-US" dirty="0"/>
              <a:t>） 虹桥私立英语学校的老板“迈克尔”在我被北京中国国家安全官员“迈克尔”可怕地拘留一年多之后，继续大力让我非法教书。这很奇怪。 </a:t>
            </a:r>
            <a:r>
              <a:rPr lang="zh-CN" altLang="en-US" b="1" dirty="0"/>
              <a:t>（不太可能</a:t>
            </a:r>
            <a:r>
              <a:rPr lang="en-US" altLang="zh-CN" b="1" dirty="0"/>
              <a:t>-1/30</a:t>
            </a:r>
            <a:r>
              <a:rPr lang="zh-CN" altLang="en-US" b="1" dirty="0"/>
              <a:t>）</a:t>
            </a:r>
            <a:r>
              <a:rPr lang="zh-CN" altLang="en-US" dirty="0"/>
              <a:t>这些努力与“诱捕”一致。</a:t>
            </a:r>
            <a:r>
              <a:rPr lang="en-US" altLang="zh-CN" dirty="0"/>
              <a:t>3</a:t>
            </a:r>
            <a:r>
              <a:rPr lang="zh-CN" altLang="en-US" dirty="0"/>
              <a:t>）虹桥私立英语学校的老板“</a:t>
            </a:r>
            <a:r>
              <a:rPr lang="en-US" altLang="zh-CN" dirty="0"/>
              <a:t>Michael”</a:t>
            </a:r>
            <a:r>
              <a:rPr lang="zh-CN" altLang="en-US" dirty="0"/>
              <a:t>雇佣我非法教书并没有给我带来负面影响；而我却被国家安全部官员“迈克尔”吓坏了，反复审问和威胁我。见附件</a:t>
            </a:r>
            <a:r>
              <a:rPr lang="en-US" altLang="zh-CN" dirty="0"/>
              <a:t>11:2013</a:t>
            </a:r>
            <a:r>
              <a:rPr lang="zh-CN" altLang="en-US" dirty="0"/>
              <a:t>年虹桥学校与迈克尔第一次见面。国家安全部迈克尔的第一个威胁是：如果你在学校附近再次被抓获，你将被逮捕、监禁、罚款和驱逐出境。” 我当时是北京汇佳私立学校唯一的穆斯林老师。 北京汇佳私立学校是一所“地下”基督教学校。</a:t>
            </a:r>
            <a:endParaRPr lang="en-US" dirty="0"/>
          </a:p>
        </p:txBody>
      </p:sp>
    </p:spTree>
    <p:extLst>
      <p:ext uri="{BB962C8B-B14F-4D97-AF65-F5344CB8AC3E}">
        <p14:creationId xmlns:p14="http://schemas.microsoft.com/office/powerpoint/2010/main" val="29799346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035CA-82AC-4925-9283-1E415B885112}"/>
              </a:ext>
            </a:extLst>
          </p:cNvPr>
          <p:cNvSpPr>
            <a:spLocks noGrp="1"/>
          </p:cNvSpPr>
          <p:nvPr>
            <p:ph type="title"/>
          </p:nvPr>
        </p:nvSpPr>
        <p:spPr>
          <a:xfrm>
            <a:off x="409575" y="310332"/>
            <a:ext cx="11372850" cy="949325"/>
          </a:xfrm>
        </p:spPr>
        <p:txBody>
          <a:bodyPr>
            <a:normAutofit/>
          </a:bodyPr>
          <a:lstStyle/>
          <a:p>
            <a:pPr algn="ctr"/>
            <a:r>
              <a:rPr lang="zh-CN" altLang="en-US" sz="3800" dirty="0"/>
              <a:t>问题</a:t>
            </a:r>
            <a:r>
              <a:rPr lang="en-US" altLang="zh-CN" sz="3800" dirty="0"/>
              <a:t>4——</a:t>
            </a:r>
            <a:r>
              <a:rPr lang="zh-CN" altLang="en-US" sz="3800" dirty="0"/>
              <a:t>迈克尔与北京汇佳私立学校管理者的联系 </a:t>
            </a:r>
            <a:r>
              <a:rPr lang="en-US" sz="1600" dirty="0"/>
              <a:t>Question 4 – Michael’s associations with Beijing Huijia Private School administrators</a:t>
            </a:r>
          </a:p>
        </p:txBody>
      </p:sp>
      <p:sp>
        <p:nvSpPr>
          <p:cNvPr id="3" name="Content Placeholder 2">
            <a:extLst>
              <a:ext uri="{FF2B5EF4-FFF2-40B4-BE49-F238E27FC236}">
                <a16:creationId xmlns:a16="http://schemas.microsoft.com/office/drawing/2014/main" id="{E6BA1F66-9329-4112-BFDC-B61A7A4664A4}"/>
              </a:ext>
            </a:extLst>
          </p:cNvPr>
          <p:cNvSpPr>
            <a:spLocks noGrp="1"/>
          </p:cNvSpPr>
          <p:nvPr>
            <p:ph idx="1"/>
          </p:nvPr>
        </p:nvSpPr>
        <p:spPr>
          <a:xfrm>
            <a:off x="838200" y="5487988"/>
            <a:ext cx="10515600" cy="868362"/>
          </a:xfrm>
        </p:spPr>
        <p:txBody>
          <a:bodyPr/>
          <a:lstStyle/>
          <a:p>
            <a:pPr marL="0" indent="0">
              <a:buNone/>
            </a:pPr>
            <a:r>
              <a:rPr lang="en-US" sz="1400" dirty="0"/>
              <a:t>Has Beijing Chinese  State Security officer (who calls himself) “Michael” and/or his close associates or supervisors had any contacts with Beijing Huijia Private School CEO Wang, Ms. Sun Xiu Juan, Beijing Huijia Private School Vice Head-Master Yan </a:t>
            </a:r>
            <a:r>
              <a:rPr lang="en-US" sz="1400" dirty="0" err="1"/>
              <a:t>Yunhu</a:t>
            </a:r>
            <a:r>
              <a:rPr lang="en-US" sz="1400" dirty="0"/>
              <a:t> (AKA “Tiger”) ” other administrators and/or an IT specialist named “Gu Lei” during the past five years? If yes, what were the topics of discussion and was my name ever mentioned?</a:t>
            </a:r>
          </a:p>
          <a:p>
            <a:pPr marL="0" indent="0">
              <a:buNone/>
            </a:pPr>
            <a:endParaRPr lang="en-US" dirty="0"/>
          </a:p>
        </p:txBody>
      </p:sp>
      <p:sp>
        <p:nvSpPr>
          <p:cNvPr id="4" name="Slide Number Placeholder 3">
            <a:extLst>
              <a:ext uri="{FF2B5EF4-FFF2-40B4-BE49-F238E27FC236}">
                <a16:creationId xmlns:a16="http://schemas.microsoft.com/office/drawing/2014/main" id="{5710D3B5-B457-4E8E-AC05-F79B4920167B}"/>
              </a:ext>
            </a:extLst>
          </p:cNvPr>
          <p:cNvSpPr>
            <a:spLocks noGrp="1"/>
          </p:cNvSpPr>
          <p:nvPr>
            <p:ph type="sldNum" sz="quarter" idx="12"/>
          </p:nvPr>
        </p:nvSpPr>
        <p:spPr/>
        <p:txBody>
          <a:bodyPr/>
          <a:lstStyle/>
          <a:p>
            <a:fld id="{C2F2C5E4-C367-4F50-B525-57F17A5873F9}" type="slidenum">
              <a:rPr lang="en-US" smtClean="0"/>
              <a:t>46</a:t>
            </a:fld>
            <a:endParaRPr lang="en-US"/>
          </a:p>
        </p:txBody>
      </p:sp>
      <p:sp>
        <p:nvSpPr>
          <p:cNvPr id="5" name="TextBox 4">
            <a:extLst>
              <a:ext uri="{FF2B5EF4-FFF2-40B4-BE49-F238E27FC236}">
                <a16:creationId xmlns:a16="http://schemas.microsoft.com/office/drawing/2014/main" id="{6B62B076-2B04-4741-9321-D404DB3E9E6F}"/>
              </a:ext>
            </a:extLst>
          </p:cNvPr>
          <p:cNvSpPr txBox="1"/>
          <p:nvPr/>
        </p:nvSpPr>
        <p:spPr>
          <a:xfrm>
            <a:off x="607218" y="1660086"/>
            <a:ext cx="10977563" cy="3537828"/>
          </a:xfrm>
          <a:prstGeom prst="rect">
            <a:avLst/>
          </a:prstGeom>
          <a:noFill/>
        </p:spPr>
        <p:txBody>
          <a:bodyPr wrap="square" rtlCol="0">
            <a:spAutoFit/>
          </a:bodyPr>
          <a:lstStyle/>
          <a:p>
            <a:pPr>
              <a:lnSpc>
                <a:spcPct val="130000"/>
              </a:lnSpc>
            </a:pPr>
            <a:r>
              <a:rPr lang="zh-CN" altLang="en-US" sz="3500" dirty="0"/>
              <a:t>北京中国国家安全官员（自称“迈克尔”和</a:t>
            </a:r>
            <a:r>
              <a:rPr lang="en-US" altLang="zh-CN" sz="3500" dirty="0"/>
              <a:t>/</a:t>
            </a:r>
            <a:r>
              <a:rPr lang="zh-CN" altLang="en-US" sz="3500" dirty="0"/>
              <a:t>或其亲密伙伴或主管是否与北京汇佳私立学校</a:t>
            </a:r>
            <a:r>
              <a:rPr lang="en-US" altLang="zh-CN" sz="3500" dirty="0"/>
              <a:t>CEO</a:t>
            </a:r>
            <a:r>
              <a:rPr lang="zh-CN" altLang="en-US" sz="3500" dirty="0"/>
              <a:t>王、孙秀娟女士、北京汇佳私立学校副校长颜云虎（又名“老虎”）“其他管理人员和</a:t>
            </a:r>
            <a:r>
              <a:rPr lang="en-US" altLang="zh-CN" sz="3500" dirty="0"/>
              <a:t>/</a:t>
            </a:r>
            <a:r>
              <a:rPr lang="zh-CN" altLang="en-US" sz="3500" dirty="0"/>
              <a:t>或名为“顾磊”的</a:t>
            </a:r>
            <a:r>
              <a:rPr lang="en-US" altLang="zh-CN" sz="3500" dirty="0"/>
              <a:t>IT</a:t>
            </a:r>
            <a:r>
              <a:rPr lang="zh-CN" altLang="en-US" sz="3500" dirty="0"/>
              <a:t>专家有任何接触过去的五年？如果是，讨论的主题是什么？我的名字曾被提到过吗？</a:t>
            </a:r>
            <a:endParaRPr lang="en-US" sz="3500" dirty="0"/>
          </a:p>
        </p:txBody>
      </p:sp>
    </p:spTree>
    <p:extLst>
      <p:ext uri="{BB962C8B-B14F-4D97-AF65-F5344CB8AC3E}">
        <p14:creationId xmlns:p14="http://schemas.microsoft.com/office/powerpoint/2010/main" val="3298631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21607-846B-4AEE-ACFB-31038BC7D539}"/>
              </a:ext>
            </a:extLst>
          </p:cNvPr>
          <p:cNvSpPr>
            <a:spLocks noGrp="1"/>
          </p:cNvSpPr>
          <p:nvPr>
            <p:ph type="title"/>
          </p:nvPr>
        </p:nvSpPr>
        <p:spPr>
          <a:xfrm>
            <a:off x="838200" y="573087"/>
            <a:ext cx="10515600" cy="2055813"/>
          </a:xfrm>
        </p:spPr>
        <p:txBody>
          <a:bodyPr>
            <a:normAutofit fontScale="90000"/>
          </a:bodyPr>
          <a:lstStyle/>
          <a:p>
            <a:r>
              <a:rPr lang="zh-CN" altLang="en-US" sz="4400" dirty="0"/>
              <a:t>问题</a:t>
            </a:r>
            <a:r>
              <a:rPr lang="en-US" altLang="zh-CN" sz="4400" dirty="0"/>
              <a:t>5a——</a:t>
            </a:r>
            <a:r>
              <a:rPr lang="zh-CN" altLang="en-US" sz="4400" dirty="0"/>
              <a:t>国家安全部迈克尔是在做合法的工作，还是执迷不悟地监视和骚扰无辜的人？</a:t>
            </a:r>
            <a:r>
              <a:rPr lang="en-US" sz="2200" dirty="0"/>
              <a:t>Question 5a – Is Ministry of State Security Michael doing a legitimate job, or obsessively spying on and harassing innocent people?</a:t>
            </a:r>
          </a:p>
        </p:txBody>
      </p:sp>
      <p:sp>
        <p:nvSpPr>
          <p:cNvPr id="3" name="Content Placeholder 2">
            <a:extLst>
              <a:ext uri="{FF2B5EF4-FFF2-40B4-BE49-F238E27FC236}">
                <a16:creationId xmlns:a16="http://schemas.microsoft.com/office/drawing/2014/main" id="{05C40F3A-35B1-47DD-AF0F-787CA377463A}"/>
              </a:ext>
            </a:extLst>
          </p:cNvPr>
          <p:cNvSpPr>
            <a:spLocks noGrp="1"/>
          </p:cNvSpPr>
          <p:nvPr>
            <p:ph idx="1"/>
          </p:nvPr>
        </p:nvSpPr>
        <p:spPr>
          <a:xfrm>
            <a:off x="685800" y="5186362"/>
            <a:ext cx="10515600" cy="1352550"/>
          </a:xfrm>
        </p:spPr>
        <p:txBody>
          <a:bodyPr>
            <a:normAutofit/>
          </a:bodyPr>
          <a:lstStyle/>
          <a:p>
            <a:pPr marL="514350" indent="-514350">
              <a:buAutoNum type="alphaLcPeriod"/>
            </a:pPr>
            <a:r>
              <a:rPr lang="en-US" sz="1200" dirty="0"/>
              <a:t>To what extent have I and my friend M.H. been spied on by Michael and/or his associates? </a:t>
            </a:r>
          </a:p>
          <a:p>
            <a:pPr marL="514350" indent="-514350">
              <a:buAutoNum type="alphaLcPeriod"/>
            </a:pPr>
            <a:r>
              <a:rPr lang="en-US" sz="1200" dirty="0"/>
              <a:t>Are there microphones and/or cameras in my apartment?</a:t>
            </a:r>
          </a:p>
          <a:p>
            <a:pPr marL="514350" indent="-514350">
              <a:buAutoNum type="alphaLcPeriod"/>
            </a:pPr>
            <a:r>
              <a:rPr lang="en-US" sz="1200" dirty="0"/>
              <a:t>Are all of my communications monitored and recorded?</a:t>
            </a:r>
          </a:p>
          <a:p>
            <a:pPr marL="514350" indent="-514350">
              <a:buAutoNum type="alphaLcPeriod"/>
            </a:pPr>
            <a:r>
              <a:rPr lang="en-US" sz="1200" dirty="0"/>
              <a:t>Have I during my 11 years in China done anything whatsoever to indicate that I am not an honest and sincere person devoted to peace and supporting the government of China?</a:t>
            </a:r>
          </a:p>
        </p:txBody>
      </p:sp>
      <p:sp>
        <p:nvSpPr>
          <p:cNvPr id="4" name="Slide Number Placeholder 3">
            <a:extLst>
              <a:ext uri="{FF2B5EF4-FFF2-40B4-BE49-F238E27FC236}">
                <a16:creationId xmlns:a16="http://schemas.microsoft.com/office/drawing/2014/main" id="{F13ACADF-A169-4475-8530-D57EB1201BC2}"/>
              </a:ext>
            </a:extLst>
          </p:cNvPr>
          <p:cNvSpPr>
            <a:spLocks noGrp="1"/>
          </p:cNvSpPr>
          <p:nvPr>
            <p:ph type="sldNum" sz="quarter" idx="12"/>
          </p:nvPr>
        </p:nvSpPr>
        <p:spPr/>
        <p:txBody>
          <a:bodyPr/>
          <a:lstStyle/>
          <a:p>
            <a:fld id="{C2F2C5E4-C367-4F50-B525-57F17A5873F9}" type="slidenum">
              <a:rPr lang="en-US" smtClean="0"/>
              <a:t>47</a:t>
            </a:fld>
            <a:endParaRPr lang="en-US"/>
          </a:p>
        </p:txBody>
      </p:sp>
      <p:sp>
        <p:nvSpPr>
          <p:cNvPr id="5" name="TextBox 4">
            <a:extLst>
              <a:ext uri="{FF2B5EF4-FFF2-40B4-BE49-F238E27FC236}">
                <a16:creationId xmlns:a16="http://schemas.microsoft.com/office/drawing/2014/main" id="{0DD692C7-CD24-4192-86B2-E40F9318800E}"/>
              </a:ext>
            </a:extLst>
          </p:cNvPr>
          <p:cNvSpPr txBox="1"/>
          <p:nvPr/>
        </p:nvSpPr>
        <p:spPr>
          <a:xfrm>
            <a:off x="685800" y="2628900"/>
            <a:ext cx="10515600" cy="2308324"/>
          </a:xfrm>
          <a:prstGeom prst="rect">
            <a:avLst/>
          </a:prstGeom>
          <a:noFill/>
        </p:spPr>
        <p:txBody>
          <a:bodyPr wrap="square" rtlCol="0">
            <a:spAutoFit/>
          </a:bodyPr>
          <a:lstStyle/>
          <a:p>
            <a:r>
              <a:rPr lang="zh-CN" altLang="en-US" dirty="0"/>
              <a:t>我和我的朋友苗辉在多大程度上被迈克尔和</a:t>
            </a:r>
            <a:r>
              <a:rPr lang="en-US" altLang="zh-CN" dirty="0"/>
              <a:t>/</a:t>
            </a:r>
            <a:r>
              <a:rPr lang="zh-CN" altLang="en-US" dirty="0"/>
              <a:t>或他的同伙监视了？</a:t>
            </a:r>
          </a:p>
          <a:p>
            <a:endParaRPr lang="zh-CN" altLang="en-US" dirty="0"/>
          </a:p>
          <a:p>
            <a:r>
              <a:rPr lang="zh-CN" altLang="en-US" dirty="0"/>
              <a:t>我的公寓里有麦克风和</a:t>
            </a:r>
            <a:r>
              <a:rPr lang="en-US" altLang="zh-CN" dirty="0"/>
              <a:t>/</a:t>
            </a:r>
            <a:r>
              <a:rPr lang="zh-CN" altLang="en-US" dirty="0"/>
              <a:t>或照相机吗？</a:t>
            </a:r>
          </a:p>
          <a:p>
            <a:endParaRPr lang="zh-CN" altLang="en-US" dirty="0"/>
          </a:p>
          <a:p>
            <a:r>
              <a:rPr lang="zh-CN" altLang="en-US" dirty="0"/>
              <a:t>我所有的通讯都被监控和记录了吗？</a:t>
            </a:r>
          </a:p>
          <a:p>
            <a:endParaRPr lang="zh-CN" altLang="en-US" dirty="0"/>
          </a:p>
          <a:p>
            <a:r>
              <a:rPr lang="zh-CN" altLang="en-US" dirty="0"/>
              <a:t>我在中国的</a:t>
            </a:r>
            <a:r>
              <a:rPr lang="en-US" altLang="zh-CN" dirty="0"/>
              <a:t>11</a:t>
            </a:r>
            <a:r>
              <a:rPr lang="zh-CN" altLang="en-US" dirty="0"/>
              <a:t>年里，有没有做过任何事情，表明我不是一个忠诚于和平、支持中国政府的诚实、真诚的人？</a:t>
            </a:r>
            <a:endParaRPr lang="en-US" dirty="0"/>
          </a:p>
        </p:txBody>
      </p:sp>
    </p:spTree>
    <p:extLst>
      <p:ext uri="{BB962C8B-B14F-4D97-AF65-F5344CB8AC3E}">
        <p14:creationId xmlns:p14="http://schemas.microsoft.com/office/powerpoint/2010/main" val="23084301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F6E7E-BDA0-48F1-A455-6B5B5D7DAF50}"/>
              </a:ext>
            </a:extLst>
          </p:cNvPr>
          <p:cNvSpPr>
            <a:spLocks noGrp="1"/>
          </p:cNvSpPr>
          <p:nvPr>
            <p:ph type="title"/>
          </p:nvPr>
        </p:nvSpPr>
        <p:spPr>
          <a:xfrm>
            <a:off x="823912" y="215150"/>
            <a:ext cx="10515600" cy="1325563"/>
          </a:xfrm>
        </p:spPr>
        <p:txBody>
          <a:bodyPr>
            <a:normAutofit/>
          </a:bodyPr>
          <a:lstStyle/>
          <a:p>
            <a:r>
              <a:rPr lang="zh-CN" altLang="en-US" dirty="0"/>
              <a:t>国际腐败：迈克尔叛变的另一个潜在渠道</a:t>
            </a:r>
            <a:r>
              <a:rPr lang="en-US" sz="1600" dirty="0"/>
              <a:t>International Corruption: Another potential conduit for Michael’s treachery</a:t>
            </a:r>
          </a:p>
        </p:txBody>
      </p:sp>
      <p:sp>
        <p:nvSpPr>
          <p:cNvPr id="3" name="Content Placeholder 2">
            <a:extLst>
              <a:ext uri="{FF2B5EF4-FFF2-40B4-BE49-F238E27FC236}">
                <a16:creationId xmlns:a16="http://schemas.microsoft.com/office/drawing/2014/main" id="{C1006FE7-39B5-4483-939E-16F2F114D4DF}"/>
              </a:ext>
            </a:extLst>
          </p:cNvPr>
          <p:cNvSpPr>
            <a:spLocks noGrp="1"/>
          </p:cNvSpPr>
          <p:nvPr>
            <p:ph idx="1"/>
          </p:nvPr>
        </p:nvSpPr>
        <p:spPr>
          <a:xfrm>
            <a:off x="581025" y="1540713"/>
            <a:ext cx="11315700" cy="3020062"/>
          </a:xfrm>
        </p:spPr>
        <p:txBody>
          <a:bodyPr>
            <a:normAutofit fontScale="92500" lnSpcReduction="10000"/>
          </a:bodyPr>
          <a:lstStyle/>
          <a:p>
            <a:pPr marL="0" indent="0">
              <a:lnSpc>
                <a:spcPct val="140000"/>
              </a:lnSpc>
              <a:buNone/>
            </a:pPr>
            <a:r>
              <a:rPr lang="zh-CN" altLang="en-US" sz="3200" dirty="0"/>
              <a:t>迈克尔和</a:t>
            </a:r>
            <a:r>
              <a:rPr lang="en-US" altLang="zh-CN" sz="3200" dirty="0"/>
              <a:t>/</a:t>
            </a:r>
            <a:r>
              <a:rPr lang="zh-CN" altLang="en-US" sz="3200" dirty="0"/>
              <a:t>或他的同伙与一家名为</a:t>
            </a:r>
            <a:r>
              <a:rPr lang="en-US" altLang="zh-CN" sz="3200" dirty="0" err="1"/>
              <a:t>Ofer</a:t>
            </a:r>
            <a:r>
              <a:rPr lang="en-US" altLang="zh-CN" sz="3200" dirty="0"/>
              <a:t> Mizrahi Diamonds</a:t>
            </a:r>
            <a:r>
              <a:rPr lang="zh-CN" altLang="en-US" sz="3200" dirty="0"/>
              <a:t>的以色列钻石公司之间是否有任何联系？在迈克尔和那家公司的中国业务主管“摩舍”之间？”</a:t>
            </a:r>
            <a:endParaRPr lang="en-US" sz="3200" dirty="0"/>
          </a:p>
          <a:p>
            <a:pPr marL="0" indent="0">
              <a:buNone/>
            </a:pPr>
            <a:r>
              <a:rPr lang="en-US" sz="1400" dirty="0"/>
              <a:t>b. In 2015 M.H. had 800,000 RMB stolen from her via criminal fraud by a Chaoyang Beijing woman named </a:t>
            </a:r>
            <a:r>
              <a:rPr lang="en-US" sz="1400" dirty="0">
                <a:latin typeface="Calibri" panose="020F0502020204030204" pitchFamily="34" charset="0"/>
                <a:ea typeface="等线" panose="02010600030101010101" pitchFamily="2" charset="-122"/>
                <a:cs typeface="Times New Roman" panose="02020603050405020304" pitchFamily="18" charset="0"/>
              </a:rPr>
              <a:t>Ms. </a:t>
            </a:r>
            <a:r>
              <a:rPr lang="en-US" sz="1400" dirty="0" err="1">
                <a:latin typeface="Calibri" panose="020F0502020204030204" pitchFamily="34" charset="0"/>
                <a:ea typeface="等线" panose="02010600030101010101" pitchFamily="2" charset="-122"/>
                <a:cs typeface="Times New Roman" panose="02020603050405020304" pitchFamily="18" charset="0"/>
              </a:rPr>
              <a:t>Yayou</a:t>
            </a:r>
            <a:r>
              <a:rPr lang="en-US" sz="1400" dirty="0">
                <a:latin typeface="Calibri" panose="020F0502020204030204" pitchFamily="34" charset="0"/>
                <a:ea typeface="等线" panose="02010600030101010101" pitchFamily="2" charset="-122"/>
                <a:cs typeface="Times New Roman" panose="02020603050405020304" pitchFamily="18" charset="0"/>
              </a:rPr>
              <a:t> (</a:t>
            </a:r>
            <a:r>
              <a:rPr lang="zh-CN" altLang="en-US" sz="1400" dirty="0">
                <a:latin typeface="Calibri" panose="020F0502020204030204" pitchFamily="34" charset="0"/>
                <a:ea typeface="等线" panose="02010600030101010101" pitchFamily="2" charset="-122"/>
                <a:cs typeface="Times New Roman" panose="02020603050405020304" pitchFamily="18" charset="0"/>
              </a:rPr>
              <a:t>亚优</a:t>
            </a:r>
            <a:r>
              <a:rPr lang="en-US" sz="1400" dirty="0">
                <a:latin typeface="Calibri" panose="020F0502020204030204" pitchFamily="34" charset="0"/>
                <a:ea typeface="等线" panose="02010600030101010101" pitchFamily="2" charset="-122"/>
                <a:cs typeface="Times New Roman" panose="02020603050405020304" pitchFamily="18" charset="0"/>
              </a:rPr>
              <a:t>) </a:t>
            </a:r>
            <a:r>
              <a:rPr lang="en-US" sz="1400" dirty="0"/>
              <a:t>. This was very shortly after her employer “Moshe” of an Israeli Diamond company threatened to have her legs broken. Are there any connections between Michael and/or his associates and an Israeli diamond company called </a:t>
            </a:r>
            <a:r>
              <a:rPr lang="en-US" sz="1400" dirty="0" err="1"/>
              <a:t>Ofer</a:t>
            </a:r>
            <a:r>
              <a:rPr lang="en-US" sz="1400" dirty="0"/>
              <a:t> Mizrahi Diamonds? Between Michael and that company’s head of China operations “Moshe?”</a:t>
            </a:r>
          </a:p>
          <a:p>
            <a:pPr marL="0" indent="0">
              <a:buNone/>
            </a:pPr>
            <a:r>
              <a:rPr lang="zh-CN" altLang="en-US" sz="1800" b="1" dirty="0">
                <a:solidFill>
                  <a:srgbClr val="FF0000"/>
                </a:solidFill>
                <a:latin typeface="Calibri" panose="020F0502020204030204" pitchFamily="34" charset="0"/>
                <a:ea typeface="等线" panose="02010600030101010101" pitchFamily="2" charset="-122"/>
                <a:cs typeface="Times New Roman" panose="02020603050405020304" pitchFamily="18" charset="0"/>
              </a:rPr>
              <a:t>见附录</a:t>
            </a:r>
            <a:r>
              <a:rPr lang="en-US" altLang="zh-CN" sz="1800" b="1" dirty="0">
                <a:solidFill>
                  <a:srgbClr val="FF0000"/>
                </a:solidFill>
                <a:latin typeface="Calibri" panose="020F0502020204030204" pitchFamily="34" charset="0"/>
                <a:ea typeface="等线" panose="02010600030101010101" pitchFamily="2" charset="-122"/>
                <a:cs typeface="Times New Roman" panose="02020603050405020304" pitchFamily="18" charset="0"/>
              </a:rPr>
              <a:t>12——</a:t>
            </a:r>
            <a:r>
              <a:rPr lang="zh-CN" altLang="en-US" sz="1800" b="1" dirty="0">
                <a:solidFill>
                  <a:srgbClr val="FF0000"/>
                </a:solidFill>
                <a:latin typeface="Calibri" panose="020F0502020204030204" pitchFamily="34" charset="0"/>
                <a:ea typeface="等线" panose="02010600030101010101" pitchFamily="2" charset="-122"/>
                <a:cs typeface="Times New Roman" panose="02020603050405020304" pitchFamily="18" charset="0"/>
              </a:rPr>
              <a:t>抢劫一名中国年轻女子</a:t>
            </a:r>
            <a:r>
              <a:rPr lang="en-US" altLang="zh-CN" sz="1800" b="1" dirty="0">
                <a:solidFill>
                  <a:srgbClr val="FF0000"/>
                </a:solidFill>
                <a:latin typeface="Calibri" panose="020F0502020204030204" pitchFamily="34" charset="0"/>
                <a:ea typeface="等线" panose="02010600030101010101" pitchFamily="2" charset="-122"/>
                <a:cs typeface="Times New Roman" panose="02020603050405020304" pitchFamily="18" charset="0"/>
              </a:rPr>
              <a:t>——</a:t>
            </a:r>
            <a:r>
              <a:rPr lang="zh-CN" altLang="en-US" sz="1800" b="1" dirty="0">
                <a:solidFill>
                  <a:srgbClr val="FF0000"/>
                </a:solidFill>
                <a:latin typeface="Calibri" panose="020F0502020204030204" pitchFamily="34" charset="0"/>
                <a:ea typeface="等线" panose="02010600030101010101" pitchFamily="2" charset="-122"/>
                <a:cs typeface="Times New Roman" panose="02020603050405020304" pitchFamily="18" charset="0"/>
              </a:rPr>
              <a:t>中国警方同谋？</a:t>
            </a:r>
            <a:r>
              <a:rPr lang="en-US" sz="1100" b="1" dirty="0">
                <a:solidFill>
                  <a:srgbClr val="FF0000"/>
                </a:solidFill>
                <a:latin typeface="Calibri" panose="020F0502020204030204" pitchFamily="34" charset="0"/>
                <a:ea typeface="等线" panose="02010600030101010101" pitchFamily="2" charset="-122"/>
                <a:cs typeface="Times New Roman" panose="02020603050405020304" pitchFamily="18" charset="0"/>
              </a:rPr>
              <a:t>See Appendix 12 - Robbing a young Chinese woman - Chinese police complicity? </a:t>
            </a:r>
          </a:p>
        </p:txBody>
      </p:sp>
      <p:sp>
        <p:nvSpPr>
          <p:cNvPr id="4" name="Slide Number Placeholder 3">
            <a:extLst>
              <a:ext uri="{FF2B5EF4-FFF2-40B4-BE49-F238E27FC236}">
                <a16:creationId xmlns:a16="http://schemas.microsoft.com/office/drawing/2014/main" id="{E92AE138-71F7-41DB-90A9-2CB36137AF3E}"/>
              </a:ext>
            </a:extLst>
          </p:cNvPr>
          <p:cNvSpPr>
            <a:spLocks noGrp="1"/>
          </p:cNvSpPr>
          <p:nvPr>
            <p:ph type="sldNum" sz="quarter" idx="12"/>
          </p:nvPr>
        </p:nvSpPr>
        <p:spPr/>
        <p:txBody>
          <a:bodyPr/>
          <a:lstStyle/>
          <a:p>
            <a:fld id="{C2F2C5E4-C367-4F50-B525-57F17A5873F9}" type="slidenum">
              <a:rPr lang="en-US" smtClean="0"/>
              <a:t>48</a:t>
            </a:fld>
            <a:endParaRPr lang="en-US"/>
          </a:p>
        </p:txBody>
      </p:sp>
      <p:sp>
        <p:nvSpPr>
          <p:cNvPr id="5" name="TextBox 4">
            <a:extLst>
              <a:ext uri="{FF2B5EF4-FFF2-40B4-BE49-F238E27FC236}">
                <a16:creationId xmlns:a16="http://schemas.microsoft.com/office/drawing/2014/main" id="{8E39DD28-988A-478F-8A6D-F4ED129EC190}"/>
              </a:ext>
            </a:extLst>
          </p:cNvPr>
          <p:cNvSpPr txBox="1"/>
          <p:nvPr/>
        </p:nvSpPr>
        <p:spPr>
          <a:xfrm>
            <a:off x="1057275" y="5938748"/>
            <a:ext cx="10077450" cy="600164"/>
          </a:xfrm>
          <a:prstGeom prst="rect">
            <a:avLst/>
          </a:prstGeom>
          <a:noFill/>
        </p:spPr>
        <p:txBody>
          <a:bodyPr wrap="square" rtlCol="0">
            <a:spAutoFit/>
          </a:bodyPr>
          <a:lstStyle/>
          <a:p>
            <a:r>
              <a:rPr lang="en-US" sz="1100" dirty="0">
                <a:solidFill>
                  <a:srgbClr val="7030A0"/>
                </a:solidFill>
              </a:rPr>
              <a:t>Money was also stolen from some diamond traders in Xuzhou.</a:t>
            </a:r>
          </a:p>
          <a:p>
            <a:r>
              <a:rPr lang="en-US" sz="1100" dirty="0">
                <a:solidFill>
                  <a:srgbClr val="7030A0"/>
                </a:solidFill>
              </a:rPr>
              <a:t>A Xuzhou police officer (Mr. Yang) may have helped, or hindered the investigation.</a:t>
            </a:r>
          </a:p>
          <a:p>
            <a:r>
              <a:rPr lang="en-US" sz="1100" dirty="0">
                <a:solidFill>
                  <a:srgbClr val="7030A0"/>
                </a:solidFill>
              </a:rPr>
              <a:t>Changping police would not allow M.H. to further a criminal complaint against </a:t>
            </a:r>
            <a:r>
              <a:rPr lang="en-US" sz="1100" dirty="0" err="1">
                <a:solidFill>
                  <a:srgbClr val="7030A0"/>
                </a:solidFill>
              </a:rPr>
              <a:t>YaYou</a:t>
            </a:r>
            <a:r>
              <a:rPr lang="en-US" sz="1100" dirty="0">
                <a:solidFill>
                  <a:srgbClr val="7030A0"/>
                </a:solidFill>
              </a:rPr>
              <a:t>, in Changping District though she filed a civil lawsuit.</a:t>
            </a:r>
          </a:p>
        </p:txBody>
      </p:sp>
      <p:sp>
        <p:nvSpPr>
          <p:cNvPr id="6" name="TextBox 5">
            <a:extLst>
              <a:ext uri="{FF2B5EF4-FFF2-40B4-BE49-F238E27FC236}">
                <a16:creationId xmlns:a16="http://schemas.microsoft.com/office/drawing/2014/main" id="{2BBB8713-89DC-44BF-9781-E4AACB535C2D}"/>
              </a:ext>
            </a:extLst>
          </p:cNvPr>
          <p:cNvSpPr txBox="1"/>
          <p:nvPr/>
        </p:nvSpPr>
        <p:spPr>
          <a:xfrm>
            <a:off x="547687" y="4560775"/>
            <a:ext cx="11096625" cy="1447319"/>
          </a:xfrm>
          <a:prstGeom prst="rect">
            <a:avLst/>
          </a:prstGeom>
          <a:noFill/>
        </p:spPr>
        <p:txBody>
          <a:bodyPr wrap="square" rtlCol="0">
            <a:spAutoFit/>
          </a:bodyPr>
          <a:lstStyle/>
          <a:p>
            <a:pPr>
              <a:lnSpc>
                <a:spcPct val="120000"/>
              </a:lnSpc>
            </a:pPr>
            <a:r>
              <a:rPr lang="zh-CN" altLang="en-US" sz="2500" dirty="0"/>
              <a:t>徐州一些钻石商的钱也被偷了。徐州一名警官（杨先生）可能帮助或阻碍了调查。尽管苗慧提起了民事诉讼，但昌平警方不允许苗慧在昌平区继续对亚优提起刑事诉讼。</a:t>
            </a:r>
            <a:endParaRPr lang="en-US" sz="2500" dirty="0"/>
          </a:p>
        </p:txBody>
      </p:sp>
    </p:spTree>
    <p:extLst>
      <p:ext uri="{BB962C8B-B14F-4D97-AF65-F5344CB8AC3E}">
        <p14:creationId xmlns:p14="http://schemas.microsoft.com/office/powerpoint/2010/main" val="40216077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A1CD2-781A-4D89-BE4D-E73EAE84AA5C}"/>
              </a:ext>
            </a:extLst>
          </p:cNvPr>
          <p:cNvSpPr>
            <a:spLocks noGrp="1"/>
          </p:cNvSpPr>
          <p:nvPr>
            <p:ph type="title"/>
          </p:nvPr>
        </p:nvSpPr>
        <p:spPr>
          <a:xfrm>
            <a:off x="838200" y="136525"/>
            <a:ext cx="10515600" cy="1325563"/>
          </a:xfrm>
        </p:spPr>
        <p:txBody>
          <a:bodyPr>
            <a:normAutofit fontScale="90000"/>
          </a:bodyPr>
          <a:lstStyle/>
          <a:p>
            <a:pPr>
              <a:lnSpc>
                <a:spcPct val="120000"/>
              </a:lnSpc>
            </a:pPr>
            <a:r>
              <a:rPr lang="zh-CN" altLang="en-US" sz="4000" dirty="0"/>
              <a:t>问题</a:t>
            </a:r>
            <a:r>
              <a:rPr lang="en-US" altLang="zh-CN" sz="4000" dirty="0"/>
              <a:t>5 c-g——</a:t>
            </a:r>
            <a:r>
              <a:rPr lang="zh-CN" altLang="en-US" sz="4000" dirty="0"/>
              <a:t>迈克尔和</a:t>
            </a:r>
            <a:r>
              <a:rPr lang="en-US" altLang="zh-CN" sz="4000" dirty="0"/>
              <a:t>/</a:t>
            </a:r>
            <a:r>
              <a:rPr lang="zh-CN" altLang="en-US" sz="4000" dirty="0"/>
              <a:t>或他的同伙是否在保护一名钻石窃贼？</a:t>
            </a:r>
            <a:r>
              <a:rPr lang="en-US" sz="1600" dirty="0"/>
              <a:t>Question 5 c-g – Is Michael and/or his associates protecting a diamond thief? </a:t>
            </a:r>
          </a:p>
        </p:txBody>
      </p:sp>
      <p:sp>
        <p:nvSpPr>
          <p:cNvPr id="3" name="Content Placeholder 2">
            <a:extLst>
              <a:ext uri="{FF2B5EF4-FFF2-40B4-BE49-F238E27FC236}">
                <a16:creationId xmlns:a16="http://schemas.microsoft.com/office/drawing/2014/main" id="{C0FE6DD7-721C-4331-AE91-7D2D635AAC0A}"/>
              </a:ext>
            </a:extLst>
          </p:cNvPr>
          <p:cNvSpPr>
            <a:spLocks noGrp="1"/>
          </p:cNvSpPr>
          <p:nvPr>
            <p:ph idx="1"/>
          </p:nvPr>
        </p:nvSpPr>
        <p:spPr>
          <a:xfrm>
            <a:off x="495300" y="1462088"/>
            <a:ext cx="11201400" cy="5167312"/>
          </a:xfrm>
        </p:spPr>
        <p:txBody>
          <a:bodyPr>
            <a:normAutofit fontScale="70000" lnSpcReduction="20000"/>
          </a:bodyPr>
          <a:lstStyle/>
          <a:p>
            <a:pPr marL="0" indent="0">
              <a:lnSpc>
                <a:spcPct val="140000"/>
              </a:lnSpc>
              <a:buNone/>
            </a:pPr>
            <a:r>
              <a:rPr lang="en-US" altLang="zh-CN" sz="2800" dirty="0">
                <a:latin typeface="Calibri" panose="020F0502020204030204" pitchFamily="34" charset="0"/>
                <a:ea typeface="等线" panose="02010600030101010101" pitchFamily="2" charset="-122"/>
                <a:cs typeface="Times New Roman" panose="02020603050405020304" pitchFamily="18" charset="0"/>
              </a:rPr>
              <a:t>c</a:t>
            </a:r>
            <a:r>
              <a:rPr lang="zh-CN" altLang="en-US" sz="2800" dirty="0">
                <a:latin typeface="Calibri" panose="020F0502020204030204" pitchFamily="34" charset="0"/>
                <a:ea typeface="等线" panose="02010600030101010101" pitchFamily="2" charset="-122"/>
                <a:cs typeface="Times New Roman" panose="02020603050405020304" pitchFamily="18" charset="0"/>
              </a:rPr>
              <a:t>、 迈克尔和</a:t>
            </a:r>
            <a:r>
              <a:rPr lang="en-US" altLang="zh-CN" sz="2800" dirty="0">
                <a:latin typeface="Calibri" panose="020F0502020204030204" pitchFamily="34" charset="0"/>
                <a:ea typeface="等线" panose="02010600030101010101" pitchFamily="2" charset="-122"/>
                <a:cs typeface="Times New Roman" panose="02020603050405020304" pitchFamily="18" charset="0"/>
              </a:rPr>
              <a:t>/</a:t>
            </a:r>
            <a:r>
              <a:rPr lang="zh-CN" altLang="en-US" sz="2800" dirty="0">
                <a:latin typeface="Calibri" panose="020F0502020204030204" pitchFamily="34" charset="0"/>
                <a:ea typeface="等线" panose="02010600030101010101" pitchFamily="2" charset="-122"/>
                <a:cs typeface="Times New Roman" panose="02020603050405020304" pitchFamily="18" charset="0"/>
              </a:rPr>
              <a:t>或他的同伙和（或）亚佑女士之间是否有任何联系，后者从缪辉那里偷走了大约</a:t>
            </a:r>
            <a:r>
              <a:rPr lang="en-US" altLang="zh-CN" sz="2800" dirty="0">
                <a:latin typeface="Calibri" panose="020F0502020204030204" pitchFamily="34" charset="0"/>
                <a:ea typeface="等线" panose="02010600030101010101" pitchFamily="2" charset="-122"/>
                <a:cs typeface="Times New Roman" panose="02020603050405020304" pitchFamily="18" charset="0"/>
              </a:rPr>
              <a:t>80</a:t>
            </a:r>
            <a:r>
              <a:rPr lang="zh-CN" altLang="en-US" sz="2800" dirty="0">
                <a:latin typeface="Calibri" panose="020F0502020204030204" pitchFamily="34" charset="0"/>
                <a:ea typeface="等线" panose="02010600030101010101" pitchFamily="2" charset="-122"/>
                <a:cs typeface="Times New Roman" panose="02020603050405020304" pitchFamily="18" charset="0"/>
              </a:rPr>
              <a:t>万人民币？</a:t>
            </a:r>
            <a:endParaRPr lang="en-US" sz="2800" dirty="0">
              <a:latin typeface="Calibri" panose="020F0502020204030204" pitchFamily="34" charset="0"/>
              <a:ea typeface="等线" panose="02010600030101010101" pitchFamily="2" charset="-122"/>
              <a:cs typeface="Times New Roman" panose="02020603050405020304" pitchFamily="18" charset="0"/>
            </a:endParaRPr>
          </a:p>
          <a:p>
            <a:pPr marL="0" indent="0">
              <a:buNone/>
            </a:pPr>
            <a:r>
              <a:rPr lang="en-US" sz="1600" dirty="0">
                <a:latin typeface="Calibri" panose="020F0502020204030204" pitchFamily="34" charset="0"/>
                <a:ea typeface="等线" panose="02010600030101010101" pitchFamily="2" charset="-122"/>
                <a:cs typeface="Times New Roman" panose="02020603050405020304" pitchFamily="18" charset="0"/>
              </a:rPr>
              <a:t>c. Is there any connection between Michael and/or his associates and Ms. (</a:t>
            </a:r>
            <a:r>
              <a:rPr lang="zh-CN" altLang="en-US" sz="1600" dirty="0">
                <a:latin typeface="Calibri" panose="020F0502020204030204" pitchFamily="34" charset="0"/>
                <a:ea typeface="等线" panose="02010600030101010101" pitchFamily="2" charset="-122"/>
                <a:cs typeface="Times New Roman" panose="02020603050405020304" pitchFamily="18" charset="0"/>
              </a:rPr>
              <a:t>亚优</a:t>
            </a:r>
            <a:r>
              <a:rPr lang="en-US" sz="1600" dirty="0">
                <a:latin typeface="Calibri" panose="020F0502020204030204" pitchFamily="34" charset="0"/>
                <a:ea typeface="等线" panose="02010600030101010101" pitchFamily="2" charset="-122"/>
                <a:cs typeface="Times New Roman" panose="02020603050405020304" pitchFamily="18" charset="0"/>
              </a:rPr>
              <a:t>) </a:t>
            </a:r>
            <a:r>
              <a:rPr lang="en-US" sz="1600" dirty="0" err="1">
                <a:latin typeface="Calibri" panose="020F0502020204030204" pitchFamily="34" charset="0"/>
                <a:ea typeface="等线" panose="02010600030101010101" pitchFamily="2" charset="-122"/>
                <a:cs typeface="Times New Roman" panose="02020603050405020304" pitchFamily="18" charset="0"/>
              </a:rPr>
              <a:t>Yayou</a:t>
            </a:r>
            <a:r>
              <a:rPr lang="en-US" sz="1600" dirty="0">
                <a:latin typeface="Calibri" panose="020F0502020204030204" pitchFamily="34" charset="0"/>
                <a:ea typeface="等线" panose="02010600030101010101" pitchFamily="2" charset="-122"/>
                <a:cs typeface="Times New Roman" panose="02020603050405020304" pitchFamily="18" charset="0"/>
              </a:rPr>
              <a:t> who stole approximately 800,000 RMB from M.H.?</a:t>
            </a:r>
          </a:p>
          <a:p>
            <a:pPr marL="0" indent="0">
              <a:lnSpc>
                <a:spcPct val="140000"/>
              </a:lnSpc>
              <a:buNone/>
            </a:pPr>
            <a:r>
              <a:rPr lang="en-US" altLang="zh-CN" dirty="0">
                <a:latin typeface="Calibri" panose="020F0502020204030204" pitchFamily="34" charset="0"/>
                <a:ea typeface="等线" panose="02010600030101010101" pitchFamily="2" charset="-122"/>
                <a:cs typeface="Times New Roman" panose="02020603050405020304" pitchFamily="18" charset="0"/>
              </a:rPr>
              <a:t>d</a:t>
            </a:r>
            <a:r>
              <a:rPr lang="zh-CN" altLang="en-US" dirty="0">
                <a:latin typeface="Calibri" panose="020F0502020204030204" pitchFamily="34" charset="0"/>
                <a:ea typeface="等线" panose="02010600030101010101" pitchFamily="2" charset="-122"/>
                <a:cs typeface="Times New Roman" panose="02020603050405020304" pitchFamily="18" charset="0"/>
              </a:rPr>
              <a:t>、 以色列公司</a:t>
            </a:r>
            <a:r>
              <a:rPr lang="en-US" altLang="zh-CN" dirty="0" err="1">
                <a:latin typeface="Calibri" panose="020F0502020204030204" pitchFamily="34" charset="0"/>
                <a:ea typeface="等线" panose="02010600030101010101" pitchFamily="2" charset="-122"/>
                <a:cs typeface="Times New Roman" panose="02020603050405020304" pitchFamily="18" charset="0"/>
              </a:rPr>
              <a:t>Ofer</a:t>
            </a:r>
            <a:r>
              <a:rPr lang="en-US" altLang="zh-CN" dirty="0">
                <a:latin typeface="Calibri" panose="020F0502020204030204" pitchFamily="34" charset="0"/>
                <a:ea typeface="等线" panose="02010600030101010101" pitchFamily="2" charset="-122"/>
                <a:cs typeface="Times New Roman" panose="02020603050405020304" pitchFamily="18" charset="0"/>
              </a:rPr>
              <a:t> Mizrahi</a:t>
            </a:r>
            <a:r>
              <a:rPr lang="zh-CN" altLang="en-US" dirty="0">
                <a:latin typeface="Calibri" panose="020F0502020204030204" pitchFamily="34" charset="0"/>
                <a:ea typeface="等线" panose="02010600030101010101" pitchFamily="2" charset="-122"/>
                <a:cs typeface="Times New Roman" panose="02020603050405020304" pitchFamily="18" charset="0"/>
              </a:rPr>
              <a:t>钻石公司首席执行官</a:t>
            </a:r>
            <a:r>
              <a:rPr lang="en-US" altLang="zh-CN" dirty="0">
                <a:latin typeface="Calibri" panose="020F0502020204030204" pitchFamily="34" charset="0"/>
                <a:ea typeface="等线" panose="02010600030101010101" pitchFamily="2" charset="-122"/>
                <a:cs typeface="Times New Roman" panose="02020603050405020304" pitchFamily="18" charset="0"/>
              </a:rPr>
              <a:t>Moshe</a:t>
            </a:r>
            <a:r>
              <a:rPr lang="zh-CN" altLang="en-US" dirty="0">
                <a:latin typeface="Calibri" panose="020F0502020204030204" pitchFamily="34" charset="0"/>
                <a:ea typeface="等线" panose="02010600030101010101" pitchFamily="2" charset="-122"/>
                <a:cs typeface="Times New Roman" panose="02020603050405020304" pitchFamily="18" charset="0"/>
              </a:rPr>
              <a:t>与</a:t>
            </a:r>
            <a:r>
              <a:rPr lang="en-US" altLang="zh-CN" dirty="0" err="1">
                <a:latin typeface="Calibri" panose="020F0502020204030204" pitchFamily="34" charset="0"/>
                <a:ea typeface="等线" panose="02010600030101010101" pitchFamily="2" charset="-122"/>
                <a:cs typeface="Times New Roman" panose="02020603050405020304" pitchFamily="18" charset="0"/>
              </a:rPr>
              <a:t>Yayou</a:t>
            </a:r>
            <a:r>
              <a:rPr lang="zh-CN" altLang="en-US" dirty="0">
                <a:latin typeface="Calibri" panose="020F0502020204030204" pitchFamily="34" charset="0"/>
                <a:ea typeface="等线" panose="02010600030101010101" pitchFamily="2" charset="-122"/>
                <a:cs typeface="Times New Roman" panose="02020603050405020304" pitchFamily="18" charset="0"/>
              </a:rPr>
              <a:t>女士之间有任何联系吗？</a:t>
            </a:r>
            <a:endParaRPr lang="en-US" dirty="0">
              <a:latin typeface="Calibri" panose="020F0502020204030204" pitchFamily="34" charset="0"/>
              <a:ea typeface="等线" panose="02010600030101010101" pitchFamily="2" charset="-122"/>
              <a:cs typeface="Times New Roman" panose="02020603050405020304" pitchFamily="18" charset="0"/>
            </a:endParaRPr>
          </a:p>
          <a:p>
            <a:pPr marL="0" indent="0">
              <a:buNone/>
            </a:pPr>
            <a:r>
              <a:rPr lang="en-US" sz="1600" dirty="0">
                <a:latin typeface="Calibri" panose="020F0502020204030204" pitchFamily="34" charset="0"/>
                <a:ea typeface="等线" panose="02010600030101010101" pitchFamily="2" charset="-122"/>
                <a:cs typeface="Times New Roman" panose="02020603050405020304" pitchFamily="18" charset="0"/>
              </a:rPr>
              <a:t>d. Are there any connections between Moshe, Chief Officer of Israeli company </a:t>
            </a:r>
            <a:r>
              <a:rPr lang="en-US" sz="1600" dirty="0" err="1">
                <a:effectLst/>
                <a:latin typeface="Calibri" panose="020F0502020204030204" pitchFamily="34" charset="0"/>
                <a:ea typeface="等线" panose="02010600030101010101" pitchFamily="2" charset="-122"/>
                <a:cs typeface="Times New Roman" panose="02020603050405020304" pitchFamily="18" charset="0"/>
              </a:rPr>
              <a:t>Ofer</a:t>
            </a:r>
            <a:r>
              <a:rPr lang="en-US" sz="1600" dirty="0">
                <a:effectLst/>
                <a:latin typeface="Calibri" panose="020F0502020204030204" pitchFamily="34" charset="0"/>
                <a:ea typeface="等线" panose="02010600030101010101" pitchFamily="2" charset="-122"/>
                <a:cs typeface="Times New Roman" panose="02020603050405020304" pitchFamily="18" charset="0"/>
              </a:rPr>
              <a:t> Mizrahi Diamonds and </a:t>
            </a:r>
            <a:r>
              <a:rPr lang="en-US" sz="1600" dirty="0">
                <a:latin typeface="Calibri" panose="020F0502020204030204" pitchFamily="34" charset="0"/>
                <a:ea typeface="等线" panose="02010600030101010101" pitchFamily="2" charset="-122"/>
                <a:cs typeface="Times New Roman" panose="02020603050405020304" pitchFamily="18" charset="0"/>
              </a:rPr>
              <a:t>Ms. (</a:t>
            </a:r>
            <a:r>
              <a:rPr lang="zh-CN" altLang="en-US" sz="1600" dirty="0">
                <a:latin typeface="Calibri" panose="020F0502020204030204" pitchFamily="34" charset="0"/>
                <a:ea typeface="等线" panose="02010600030101010101" pitchFamily="2" charset="-122"/>
                <a:cs typeface="Times New Roman" panose="02020603050405020304" pitchFamily="18" charset="0"/>
              </a:rPr>
              <a:t>亚优</a:t>
            </a:r>
            <a:r>
              <a:rPr lang="en-US" sz="1600" dirty="0">
                <a:latin typeface="Calibri" panose="020F0502020204030204" pitchFamily="34" charset="0"/>
                <a:ea typeface="等线" panose="02010600030101010101" pitchFamily="2" charset="-122"/>
                <a:cs typeface="Times New Roman" panose="02020603050405020304" pitchFamily="18" charset="0"/>
              </a:rPr>
              <a:t>) </a:t>
            </a:r>
            <a:r>
              <a:rPr lang="en-US" sz="1600" dirty="0" err="1">
                <a:latin typeface="Calibri" panose="020F0502020204030204" pitchFamily="34" charset="0"/>
                <a:ea typeface="等线" panose="02010600030101010101" pitchFamily="2" charset="-122"/>
                <a:cs typeface="Times New Roman" panose="02020603050405020304" pitchFamily="18" charset="0"/>
              </a:rPr>
              <a:t>Yayou</a:t>
            </a:r>
            <a:r>
              <a:rPr lang="en-US" sz="1600" dirty="0">
                <a:latin typeface="Calibri" panose="020F0502020204030204" pitchFamily="34" charset="0"/>
                <a:ea typeface="等线" panose="02010600030101010101" pitchFamily="2" charset="-122"/>
                <a:cs typeface="Times New Roman" panose="02020603050405020304" pitchFamily="18" charset="0"/>
              </a:rPr>
              <a:t>?</a:t>
            </a:r>
            <a:endParaRPr lang="en-US" dirty="0">
              <a:latin typeface="Calibri" panose="020F0502020204030204" pitchFamily="34" charset="0"/>
              <a:ea typeface="等线" panose="02010600030101010101" pitchFamily="2" charset="-122"/>
              <a:cs typeface="Times New Roman" panose="02020603050405020304" pitchFamily="18" charset="0"/>
            </a:endParaRPr>
          </a:p>
          <a:p>
            <a:pPr marL="0" indent="0">
              <a:lnSpc>
                <a:spcPct val="140000"/>
              </a:lnSpc>
              <a:buNone/>
            </a:pPr>
            <a:r>
              <a:rPr lang="en-US" altLang="zh-CN" sz="2800" dirty="0">
                <a:latin typeface="Calibri" panose="020F0502020204030204" pitchFamily="34" charset="0"/>
                <a:ea typeface="等线" panose="02010600030101010101" pitchFamily="2" charset="-122"/>
                <a:cs typeface="Times New Roman" panose="02020603050405020304" pitchFamily="18" charset="0"/>
              </a:rPr>
              <a:t>e</a:t>
            </a:r>
            <a:r>
              <a:rPr lang="zh-CN" altLang="en-US" sz="2800" dirty="0">
                <a:latin typeface="Calibri" panose="020F0502020204030204" pitchFamily="34" charset="0"/>
                <a:ea typeface="等线" panose="02010600030101010101" pitchFamily="2" charset="-122"/>
                <a:cs typeface="Times New Roman" panose="02020603050405020304" pitchFamily="18" charset="0"/>
              </a:rPr>
              <a:t>、 迈克尔和其他警察之间是否有任何联系，据说他们在调查亚尤女士和她从苗慧等人那里偷来的大笔钱放在哪里？ </a:t>
            </a:r>
            <a:endParaRPr lang="en-US" sz="2800" dirty="0">
              <a:latin typeface="Calibri" panose="020F0502020204030204" pitchFamily="34" charset="0"/>
              <a:ea typeface="等线" panose="02010600030101010101" pitchFamily="2" charset="-122"/>
              <a:cs typeface="Times New Roman" panose="02020603050405020304" pitchFamily="18" charset="0"/>
            </a:endParaRPr>
          </a:p>
          <a:p>
            <a:pPr marL="0" indent="0">
              <a:buNone/>
            </a:pPr>
            <a:r>
              <a:rPr lang="en-US" sz="1600" dirty="0">
                <a:latin typeface="Calibri" panose="020F0502020204030204" pitchFamily="34" charset="0"/>
                <a:ea typeface="等线" panose="02010600030101010101" pitchFamily="2" charset="-122"/>
                <a:cs typeface="Times New Roman" panose="02020603050405020304" pitchFamily="18" charset="0"/>
              </a:rPr>
              <a:t>e. Are there any connections between Michael and other police supposedly investigating where Ms. (</a:t>
            </a:r>
            <a:r>
              <a:rPr lang="zh-CN" altLang="en-US" sz="1600" dirty="0">
                <a:latin typeface="Calibri" panose="020F0502020204030204" pitchFamily="34" charset="0"/>
                <a:ea typeface="等线" panose="02010600030101010101" pitchFamily="2" charset="-122"/>
                <a:cs typeface="Times New Roman" panose="02020603050405020304" pitchFamily="18" charset="0"/>
              </a:rPr>
              <a:t>亚优</a:t>
            </a:r>
            <a:r>
              <a:rPr lang="en-US" sz="1600" dirty="0">
                <a:latin typeface="Calibri" panose="020F0502020204030204" pitchFamily="34" charset="0"/>
                <a:ea typeface="等线" panose="02010600030101010101" pitchFamily="2" charset="-122"/>
                <a:cs typeface="Times New Roman" panose="02020603050405020304" pitchFamily="18" charset="0"/>
              </a:rPr>
              <a:t>) </a:t>
            </a:r>
            <a:r>
              <a:rPr lang="en-US" sz="1600" dirty="0" err="1">
                <a:latin typeface="Calibri" panose="020F0502020204030204" pitchFamily="34" charset="0"/>
                <a:ea typeface="等线" panose="02010600030101010101" pitchFamily="2" charset="-122"/>
                <a:cs typeface="Times New Roman" panose="02020603050405020304" pitchFamily="18" charset="0"/>
              </a:rPr>
              <a:t>Yayou</a:t>
            </a:r>
            <a:r>
              <a:rPr lang="en-US" sz="1600" dirty="0">
                <a:latin typeface="Calibri" panose="020F0502020204030204" pitchFamily="34" charset="0"/>
                <a:ea typeface="等线" panose="02010600030101010101" pitchFamily="2" charset="-122"/>
                <a:cs typeface="Times New Roman" panose="02020603050405020304" pitchFamily="18" charset="0"/>
              </a:rPr>
              <a:t> put the large amount of money she stole from M.H., and others?</a:t>
            </a:r>
            <a:endParaRPr lang="zh-CN" altLang="en-US" sz="1600" dirty="0">
              <a:latin typeface="Calibri" panose="020F0502020204030204" pitchFamily="34" charset="0"/>
              <a:ea typeface="等线" panose="02010600030101010101" pitchFamily="2" charset="-122"/>
              <a:cs typeface="Times New Roman" panose="02020603050405020304" pitchFamily="18" charset="0"/>
            </a:endParaRPr>
          </a:p>
          <a:p>
            <a:pPr marL="0" indent="0">
              <a:lnSpc>
                <a:spcPct val="140000"/>
              </a:lnSpc>
              <a:buNone/>
            </a:pPr>
            <a:r>
              <a:rPr lang="en-US" altLang="zh-CN" sz="2800" dirty="0">
                <a:latin typeface="Calibri" panose="020F0502020204030204" pitchFamily="34" charset="0"/>
                <a:ea typeface="等线" panose="02010600030101010101" pitchFamily="2" charset="-122"/>
                <a:cs typeface="Times New Roman" panose="02020603050405020304" pitchFamily="18" charset="0"/>
              </a:rPr>
              <a:t>f</a:t>
            </a:r>
            <a:r>
              <a:rPr lang="zh-CN" altLang="en-US" sz="2800" dirty="0">
                <a:latin typeface="Calibri" panose="020F0502020204030204" pitchFamily="34" charset="0"/>
                <a:ea typeface="等线" panose="02010600030101010101" pitchFamily="2" charset="-122"/>
                <a:cs typeface="Times New Roman" panose="02020603050405020304" pitchFamily="18" charset="0"/>
              </a:rPr>
              <a:t>、 五年多前，她从苗慧那里偷了一大笔钱。亚佑已经在监狱里呆了一年多，警方已经确认了她用那笔赃款购买的许多或大部分房产。为什么苗慧一分钱都没拿回来？ </a:t>
            </a:r>
            <a:endParaRPr lang="en-US" sz="2800" dirty="0">
              <a:latin typeface="Calibri" panose="020F0502020204030204" pitchFamily="34" charset="0"/>
              <a:ea typeface="等线" panose="02010600030101010101" pitchFamily="2" charset="-122"/>
              <a:cs typeface="Times New Roman" panose="02020603050405020304" pitchFamily="18" charset="0"/>
            </a:endParaRPr>
          </a:p>
          <a:p>
            <a:pPr marL="0" indent="0">
              <a:buNone/>
            </a:pPr>
            <a:r>
              <a:rPr lang="en-US" sz="1600" dirty="0">
                <a:latin typeface="Calibri" panose="020F0502020204030204" pitchFamily="34" charset="0"/>
                <a:ea typeface="等线" panose="02010600030101010101" pitchFamily="2" charset="-122"/>
                <a:cs typeface="Times New Roman" panose="02020603050405020304" pitchFamily="18" charset="0"/>
              </a:rPr>
              <a:t>f. It has been more than five years since Ms. (</a:t>
            </a:r>
            <a:r>
              <a:rPr lang="zh-CN" altLang="en-US" sz="1600" dirty="0">
                <a:latin typeface="Calibri" panose="020F0502020204030204" pitchFamily="34" charset="0"/>
                <a:ea typeface="等线" panose="02010600030101010101" pitchFamily="2" charset="-122"/>
                <a:cs typeface="Times New Roman" panose="02020603050405020304" pitchFamily="18" charset="0"/>
              </a:rPr>
              <a:t>亚优</a:t>
            </a:r>
            <a:r>
              <a:rPr lang="en-US" altLang="zh-CN" sz="1600" dirty="0">
                <a:latin typeface="Calibri" panose="020F0502020204030204" pitchFamily="34" charset="0"/>
                <a:ea typeface="等线" panose="02010600030101010101" pitchFamily="2" charset="-122"/>
                <a:cs typeface="Times New Roman" panose="02020603050405020304" pitchFamily="18" charset="0"/>
              </a:rPr>
              <a:t>) </a:t>
            </a:r>
            <a:r>
              <a:rPr lang="en-US" sz="1600" dirty="0">
                <a:latin typeface="Calibri" panose="020F0502020204030204" pitchFamily="34" charset="0"/>
                <a:ea typeface="等线" panose="02010600030101010101" pitchFamily="2" charset="-122"/>
                <a:cs typeface="Times New Roman" panose="02020603050405020304" pitchFamily="18" charset="0"/>
              </a:rPr>
              <a:t>stole a large amount from M.H..  Ms. (</a:t>
            </a:r>
            <a:r>
              <a:rPr lang="zh-CN" altLang="en-US" sz="1600" dirty="0">
                <a:latin typeface="Calibri" panose="020F0502020204030204" pitchFamily="34" charset="0"/>
                <a:ea typeface="等线" panose="02010600030101010101" pitchFamily="2" charset="-122"/>
                <a:cs typeface="Times New Roman" panose="02020603050405020304" pitchFamily="18" charset="0"/>
              </a:rPr>
              <a:t>亚优</a:t>
            </a:r>
            <a:r>
              <a:rPr lang="en-US" altLang="zh-CN" sz="1600" dirty="0">
                <a:latin typeface="Calibri" panose="020F0502020204030204" pitchFamily="34" charset="0"/>
                <a:ea typeface="等线" panose="02010600030101010101" pitchFamily="2" charset="-122"/>
                <a:cs typeface="Times New Roman" panose="02020603050405020304" pitchFamily="18" charset="0"/>
              </a:rPr>
              <a:t>) </a:t>
            </a:r>
            <a:r>
              <a:rPr lang="en-US" sz="1600" dirty="0" err="1">
                <a:latin typeface="Calibri" panose="020F0502020204030204" pitchFamily="34" charset="0"/>
                <a:ea typeface="等线" panose="02010600030101010101" pitchFamily="2" charset="-122"/>
                <a:cs typeface="Times New Roman" panose="02020603050405020304" pitchFamily="18" charset="0"/>
              </a:rPr>
              <a:t>Yayou</a:t>
            </a:r>
            <a:r>
              <a:rPr lang="en-US" sz="1600" dirty="0">
                <a:latin typeface="Calibri" panose="020F0502020204030204" pitchFamily="34" charset="0"/>
                <a:ea typeface="等线" panose="02010600030101010101" pitchFamily="2" charset="-122"/>
                <a:cs typeface="Times New Roman" panose="02020603050405020304" pitchFamily="18" charset="0"/>
              </a:rPr>
              <a:t> has been in jail for more than a year and police have identified many or most of the properties she bought with that stolen money. Why M.H. has not gotten any of her money back? </a:t>
            </a:r>
          </a:p>
          <a:p>
            <a:pPr marL="0" indent="0">
              <a:buNone/>
            </a:pPr>
            <a:r>
              <a:rPr lang="en-US" altLang="zh-CN" dirty="0">
                <a:latin typeface="Calibri" panose="020F0502020204030204" pitchFamily="34" charset="0"/>
                <a:ea typeface="等线" panose="02010600030101010101" pitchFamily="2" charset="-122"/>
                <a:cs typeface="Times New Roman" panose="02020603050405020304" pitchFamily="18" charset="0"/>
              </a:rPr>
              <a:t>g</a:t>
            </a:r>
            <a:r>
              <a:rPr lang="zh-CN" altLang="en-US" dirty="0">
                <a:latin typeface="Calibri" panose="020F0502020204030204" pitchFamily="34" charset="0"/>
                <a:ea typeface="等线" panose="02010600030101010101" pitchFamily="2" charset="-122"/>
                <a:cs typeface="Times New Roman" panose="02020603050405020304" pitchFamily="18" charset="0"/>
              </a:rPr>
              <a:t>、 因为那次盗窃，苗辉负债累累，痛苦万分，警方似乎是在妨碍司法公正，而不是“保护无辜者” </a:t>
            </a:r>
            <a:endParaRPr lang="en-US" dirty="0">
              <a:latin typeface="Calibri" panose="020F0502020204030204" pitchFamily="34" charset="0"/>
              <a:ea typeface="等线" panose="02010600030101010101" pitchFamily="2" charset="-122"/>
              <a:cs typeface="Times New Roman" panose="02020603050405020304" pitchFamily="18" charset="0"/>
            </a:endParaRPr>
          </a:p>
          <a:p>
            <a:pPr marL="0" indent="0">
              <a:buNone/>
            </a:pPr>
            <a:r>
              <a:rPr lang="en-US" sz="1600" dirty="0">
                <a:latin typeface="Calibri" panose="020F0502020204030204" pitchFamily="34" charset="0"/>
                <a:ea typeface="等线" panose="02010600030101010101" pitchFamily="2" charset="-122"/>
                <a:cs typeface="Times New Roman" panose="02020603050405020304" pitchFamily="18" charset="0"/>
              </a:rPr>
              <a:t>g. M.H. is deeply in debt and suffering extremely because of that theft, and police appear to be obstructing justice, not “protecting the innocent.”</a:t>
            </a:r>
          </a:p>
        </p:txBody>
      </p:sp>
      <p:sp>
        <p:nvSpPr>
          <p:cNvPr id="4" name="Slide Number Placeholder 3">
            <a:extLst>
              <a:ext uri="{FF2B5EF4-FFF2-40B4-BE49-F238E27FC236}">
                <a16:creationId xmlns:a16="http://schemas.microsoft.com/office/drawing/2014/main" id="{BAE1EB2D-5C05-497B-A9B0-D7D39E6F28B4}"/>
              </a:ext>
            </a:extLst>
          </p:cNvPr>
          <p:cNvSpPr>
            <a:spLocks noGrp="1"/>
          </p:cNvSpPr>
          <p:nvPr>
            <p:ph type="sldNum" sz="quarter" idx="12"/>
          </p:nvPr>
        </p:nvSpPr>
        <p:spPr/>
        <p:txBody>
          <a:bodyPr/>
          <a:lstStyle/>
          <a:p>
            <a:fld id="{C2F2C5E4-C367-4F50-B525-57F17A5873F9}" type="slidenum">
              <a:rPr lang="en-US" smtClean="0"/>
              <a:t>49</a:t>
            </a:fld>
            <a:endParaRPr lang="en-US"/>
          </a:p>
        </p:txBody>
      </p:sp>
    </p:spTree>
    <p:extLst>
      <p:ext uri="{BB962C8B-B14F-4D97-AF65-F5344CB8AC3E}">
        <p14:creationId xmlns:p14="http://schemas.microsoft.com/office/powerpoint/2010/main" val="50774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A5407-0F08-4515-8D59-1739AE7D5DD3}"/>
              </a:ext>
            </a:extLst>
          </p:cNvPr>
          <p:cNvSpPr>
            <a:spLocks noGrp="1"/>
          </p:cNvSpPr>
          <p:nvPr>
            <p:ph type="title"/>
          </p:nvPr>
        </p:nvSpPr>
        <p:spPr>
          <a:xfrm>
            <a:off x="386950" y="257485"/>
            <a:ext cx="11142483" cy="763843"/>
          </a:xfrm>
        </p:spPr>
        <p:txBody>
          <a:bodyPr>
            <a:normAutofit fontScale="90000"/>
          </a:bodyPr>
          <a:lstStyle/>
          <a:p>
            <a:pPr algn="ctr"/>
            <a:r>
              <a:rPr lang="en-US" sz="3000" dirty="0"/>
              <a:t>Chain of foreign influence leading to “Michael’s” repeated criminal actions</a:t>
            </a:r>
            <a:r>
              <a:rPr lang="en-US" sz="2400" b="1" dirty="0"/>
              <a:t> 1</a:t>
            </a:r>
            <a:r>
              <a:rPr lang="en-US" sz="2400" dirty="0"/>
              <a:t> </a:t>
            </a:r>
          </a:p>
        </p:txBody>
      </p:sp>
      <p:sp>
        <p:nvSpPr>
          <p:cNvPr id="4" name="Rectangle 3">
            <a:extLst>
              <a:ext uri="{FF2B5EF4-FFF2-40B4-BE49-F238E27FC236}">
                <a16:creationId xmlns:a16="http://schemas.microsoft.com/office/drawing/2014/main" id="{D34ED019-35BB-4397-ACA6-487E3BEAFCD6}"/>
              </a:ext>
            </a:extLst>
          </p:cNvPr>
          <p:cNvSpPr/>
          <p:nvPr/>
        </p:nvSpPr>
        <p:spPr>
          <a:xfrm>
            <a:off x="293500" y="1492059"/>
            <a:ext cx="1669222" cy="27813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Foreign intelligence officers including but not limited to CIA and private intelligence contractors working as teachers at Beijing Huijia Private School.</a:t>
            </a:r>
          </a:p>
        </p:txBody>
      </p:sp>
      <p:cxnSp>
        <p:nvCxnSpPr>
          <p:cNvPr id="6" name="Straight Arrow Connector 5">
            <a:extLst>
              <a:ext uri="{FF2B5EF4-FFF2-40B4-BE49-F238E27FC236}">
                <a16:creationId xmlns:a16="http://schemas.microsoft.com/office/drawing/2014/main" id="{858DCBDE-3CA4-42BE-9F49-EA4748046884}"/>
              </a:ext>
            </a:extLst>
          </p:cNvPr>
          <p:cNvCxnSpPr>
            <a:cxnSpLocks/>
          </p:cNvCxnSpPr>
          <p:nvPr/>
        </p:nvCxnSpPr>
        <p:spPr>
          <a:xfrm>
            <a:off x="2062170" y="3152027"/>
            <a:ext cx="19109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5B1C4FE3-0645-464B-8261-D33D1DDA2A26}"/>
              </a:ext>
            </a:extLst>
          </p:cNvPr>
          <p:cNvSpPr txBox="1"/>
          <p:nvPr/>
        </p:nvSpPr>
        <p:spPr>
          <a:xfrm>
            <a:off x="2306535" y="1582266"/>
            <a:ext cx="1647825" cy="2308324"/>
          </a:xfrm>
          <a:prstGeom prst="rect">
            <a:avLst/>
          </a:prstGeom>
          <a:noFill/>
          <a:ln>
            <a:solidFill>
              <a:schemeClr val="tx1"/>
            </a:solidFill>
            <a:prstDash val="solid"/>
          </a:ln>
        </p:spPr>
        <p:txBody>
          <a:bodyPr wrap="square" rtlCol="0">
            <a:spAutoFit/>
          </a:bodyPr>
          <a:lstStyle/>
          <a:p>
            <a:pPr algn="ctr"/>
            <a:r>
              <a:rPr lang="en-US" dirty="0"/>
              <a:t>Sun Xiu Juan AKA “Shirley” former head of the English Department at Beijing Huijia Private School’s </a:t>
            </a:r>
            <a:r>
              <a:rPr lang="en-US" b="1" dirty="0"/>
              <a:t>IB program</a:t>
            </a:r>
          </a:p>
        </p:txBody>
      </p:sp>
      <p:cxnSp>
        <p:nvCxnSpPr>
          <p:cNvPr id="9" name="Straight Arrow Connector 8">
            <a:extLst>
              <a:ext uri="{FF2B5EF4-FFF2-40B4-BE49-F238E27FC236}">
                <a16:creationId xmlns:a16="http://schemas.microsoft.com/office/drawing/2014/main" id="{B8C6965C-77F6-408C-96C8-50DEAA0FB10A}"/>
              </a:ext>
            </a:extLst>
          </p:cNvPr>
          <p:cNvCxnSpPr>
            <a:cxnSpLocks/>
          </p:cNvCxnSpPr>
          <p:nvPr/>
        </p:nvCxnSpPr>
        <p:spPr>
          <a:xfrm flipV="1">
            <a:off x="4071638" y="2454664"/>
            <a:ext cx="207469" cy="47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253A9EA9-99F8-43D7-BBF9-7AD9FEEBA572}"/>
              </a:ext>
            </a:extLst>
          </p:cNvPr>
          <p:cNvSpPr txBox="1"/>
          <p:nvPr/>
        </p:nvSpPr>
        <p:spPr>
          <a:xfrm>
            <a:off x="4354099" y="1582266"/>
            <a:ext cx="1663295" cy="1754326"/>
          </a:xfrm>
          <a:prstGeom prst="rect">
            <a:avLst/>
          </a:prstGeom>
          <a:noFill/>
          <a:ln>
            <a:solidFill>
              <a:schemeClr val="tx1"/>
            </a:solidFill>
            <a:prstDash val="solid"/>
          </a:ln>
        </p:spPr>
        <p:txBody>
          <a:bodyPr wrap="square" rtlCol="0">
            <a:spAutoFit/>
          </a:bodyPr>
          <a:lstStyle/>
          <a:p>
            <a:pPr algn="ctr"/>
            <a:r>
              <a:rPr lang="en-US" dirty="0"/>
              <a:t>Founder of the school Wang Zhi Zi retires, his son “CEO Wang” replaces him</a:t>
            </a:r>
          </a:p>
        </p:txBody>
      </p:sp>
      <p:cxnSp>
        <p:nvCxnSpPr>
          <p:cNvPr id="12" name="Straight Arrow Connector 11">
            <a:extLst>
              <a:ext uri="{FF2B5EF4-FFF2-40B4-BE49-F238E27FC236}">
                <a16:creationId xmlns:a16="http://schemas.microsoft.com/office/drawing/2014/main" id="{C97A52E9-3ADD-4AA6-A896-290C39F91842}"/>
              </a:ext>
            </a:extLst>
          </p:cNvPr>
          <p:cNvCxnSpPr>
            <a:cxnSpLocks/>
          </p:cNvCxnSpPr>
          <p:nvPr/>
        </p:nvCxnSpPr>
        <p:spPr>
          <a:xfrm flipV="1">
            <a:off x="7674737" y="3872924"/>
            <a:ext cx="0" cy="1619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7EF4B1A4-BA71-4F1D-BF39-D120959AF55E}"/>
              </a:ext>
            </a:extLst>
          </p:cNvPr>
          <p:cNvSpPr txBox="1"/>
          <p:nvPr/>
        </p:nvSpPr>
        <p:spPr>
          <a:xfrm>
            <a:off x="335191" y="4550567"/>
            <a:ext cx="1669215" cy="1815882"/>
          </a:xfrm>
          <a:prstGeom prst="rect">
            <a:avLst/>
          </a:prstGeom>
          <a:noFill/>
        </p:spPr>
        <p:txBody>
          <a:bodyPr wrap="square" rtlCol="0">
            <a:spAutoFit/>
          </a:bodyPr>
          <a:lstStyle/>
          <a:p>
            <a:pPr algn="ctr"/>
            <a:r>
              <a:rPr lang="en-US" sz="1400" dirty="0"/>
              <a:t>There have been many of them with Joseph Brennan being one of the most “influential.” I was the only Muslim teacher at the time I was hired</a:t>
            </a:r>
          </a:p>
        </p:txBody>
      </p:sp>
      <p:sp>
        <p:nvSpPr>
          <p:cNvPr id="15" name="TextBox 14">
            <a:extLst>
              <a:ext uri="{FF2B5EF4-FFF2-40B4-BE49-F238E27FC236}">
                <a16:creationId xmlns:a16="http://schemas.microsoft.com/office/drawing/2014/main" id="{99A3DE73-6563-4345-A4F4-C1A5FCCE9E7F}"/>
              </a:ext>
            </a:extLst>
          </p:cNvPr>
          <p:cNvSpPr txBox="1"/>
          <p:nvPr/>
        </p:nvSpPr>
        <p:spPr>
          <a:xfrm>
            <a:off x="2157716" y="4241482"/>
            <a:ext cx="1913922" cy="1384995"/>
          </a:xfrm>
          <a:prstGeom prst="rect">
            <a:avLst/>
          </a:prstGeom>
          <a:noFill/>
        </p:spPr>
        <p:txBody>
          <a:bodyPr wrap="square" rtlCol="0">
            <a:spAutoFit/>
          </a:bodyPr>
          <a:lstStyle/>
          <a:p>
            <a:pPr algn="ctr"/>
            <a:r>
              <a:rPr lang="en-US" sz="1400" dirty="0"/>
              <a:t>Sun Xiu Juan is, or at least was the head of the largest Christian underground church in Changping District of Beijing. </a:t>
            </a:r>
          </a:p>
        </p:txBody>
      </p:sp>
      <p:cxnSp>
        <p:nvCxnSpPr>
          <p:cNvPr id="16" name="Straight Arrow Connector 15">
            <a:extLst>
              <a:ext uri="{FF2B5EF4-FFF2-40B4-BE49-F238E27FC236}">
                <a16:creationId xmlns:a16="http://schemas.microsoft.com/office/drawing/2014/main" id="{7D85D51D-0F1E-48DF-841B-20D1A4DA13E1}"/>
              </a:ext>
            </a:extLst>
          </p:cNvPr>
          <p:cNvCxnSpPr>
            <a:cxnSpLocks/>
          </p:cNvCxnSpPr>
          <p:nvPr/>
        </p:nvCxnSpPr>
        <p:spPr>
          <a:xfrm flipV="1">
            <a:off x="1116804" y="4335513"/>
            <a:ext cx="0" cy="1619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1493F4B4-3668-4ECD-AA45-A214A1BC9143}"/>
              </a:ext>
            </a:extLst>
          </p:cNvPr>
          <p:cNvSpPr txBox="1"/>
          <p:nvPr/>
        </p:nvSpPr>
        <p:spPr>
          <a:xfrm>
            <a:off x="6379348" y="4034849"/>
            <a:ext cx="2553875" cy="2677656"/>
          </a:xfrm>
          <a:prstGeom prst="rect">
            <a:avLst/>
          </a:prstGeom>
          <a:noFill/>
          <a:ln>
            <a:solidFill>
              <a:schemeClr val="bg1"/>
            </a:solidFill>
          </a:ln>
        </p:spPr>
        <p:txBody>
          <a:bodyPr wrap="square" rtlCol="0">
            <a:spAutoFit/>
          </a:bodyPr>
          <a:lstStyle/>
          <a:p>
            <a:pPr algn="ctr"/>
            <a:r>
              <a:rPr lang="en-US" sz="1400" dirty="0"/>
              <a:t>In large meetings CEO Wang openly boasts about ignoring Chinese law.</a:t>
            </a:r>
          </a:p>
          <a:p>
            <a:pPr algn="ctr"/>
            <a:r>
              <a:rPr lang="en-US" sz="1400" b="1" dirty="0"/>
              <a:t> CEO Wang appears completely controlled by Sun Xiu Juan who markets the school through primarily “Christian” networks. Numerous illegal practices flourish.** All “Christian” School “counselors” take full control of students’ disposition at school. </a:t>
            </a:r>
          </a:p>
        </p:txBody>
      </p:sp>
      <p:cxnSp>
        <p:nvCxnSpPr>
          <p:cNvPr id="19" name="Straight Arrow Connector 18">
            <a:extLst>
              <a:ext uri="{FF2B5EF4-FFF2-40B4-BE49-F238E27FC236}">
                <a16:creationId xmlns:a16="http://schemas.microsoft.com/office/drawing/2014/main" id="{95F58BC2-583D-4D01-B266-21AE73F52AC2}"/>
              </a:ext>
            </a:extLst>
          </p:cNvPr>
          <p:cNvCxnSpPr>
            <a:cxnSpLocks/>
          </p:cNvCxnSpPr>
          <p:nvPr/>
        </p:nvCxnSpPr>
        <p:spPr>
          <a:xfrm flipV="1">
            <a:off x="3125986" y="3960134"/>
            <a:ext cx="0" cy="1571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255205E8-FDB7-47B3-BEA2-059A7FB7E579}"/>
              </a:ext>
            </a:extLst>
          </p:cNvPr>
          <p:cNvCxnSpPr>
            <a:cxnSpLocks/>
          </p:cNvCxnSpPr>
          <p:nvPr/>
        </p:nvCxnSpPr>
        <p:spPr>
          <a:xfrm>
            <a:off x="6017394" y="2622185"/>
            <a:ext cx="27863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1C08A300-DB22-4F1F-A029-DE1B7EFF3CCF}"/>
              </a:ext>
            </a:extLst>
          </p:cNvPr>
          <p:cNvSpPr txBox="1"/>
          <p:nvPr/>
        </p:nvSpPr>
        <p:spPr>
          <a:xfrm>
            <a:off x="386951" y="1056305"/>
            <a:ext cx="1459707" cy="369332"/>
          </a:xfrm>
          <a:prstGeom prst="rect">
            <a:avLst/>
          </a:prstGeom>
          <a:solidFill>
            <a:schemeClr val="bg1">
              <a:lumMod val="95000"/>
            </a:schemeClr>
          </a:solidFill>
        </p:spPr>
        <p:txBody>
          <a:bodyPr wrap="square" rtlCol="0">
            <a:spAutoFit/>
          </a:bodyPr>
          <a:lstStyle/>
          <a:p>
            <a:r>
              <a:rPr lang="en-US" dirty="0"/>
              <a:t>2009-Present</a:t>
            </a:r>
          </a:p>
        </p:txBody>
      </p:sp>
      <p:sp>
        <p:nvSpPr>
          <p:cNvPr id="28" name="TextBox 27">
            <a:extLst>
              <a:ext uri="{FF2B5EF4-FFF2-40B4-BE49-F238E27FC236}">
                <a16:creationId xmlns:a16="http://schemas.microsoft.com/office/drawing/2014/main" id="{58A6086B-CD4A-476A-BB46-52C15A49BAB3}"/>
              </a:ext>
            </a:extLst>
          </p:cNvPr>
          <p:cNvSpPr txBox="1"/>
          <p:nvPr/>
        </p:nvSpPr>
        <p:spPr>
          <a:xfrm>
            <a:off x="2284813" y="1040187"/>
            <a:ext cx="1659729" cy="523220"/>
          </a:xfrm>
          <a:prstGeom prst="rect">
            <a:avLst/>
          </a:prstGeom>
          <a:solidFill>
            <a:schemeClr val="bg1">
              <a:lumMod val="95000"/>
            </a:schemeClr>
          </a:solidFill>
        </p:spPr>
        <p:txBody>
          <a:bodyPr wrap="square" rtlCol="0">
            <a:spAutoFit/>
          </a:bodyPr>
          <a:lstStyle/>
          <a:p>
            <a:pPr algn="ctr"/>
            <a:r>
              <a:rPr lang="en-US" sz="1400" dirty="0"/>
              <a:t>2015 – 2019 February</a:t>
            </a:r>
          </a:p>
        </p:txBody>
      </p:sp>
      <p:sp>
        <p:nvSpPr>
          <p:cNvPr id="29" name="TextBox 28">
            <a:extLst>
              <a:ext uri="{FF2B5EF4-FFF2-40B4-BE49-F238E27FC236}">
                <a16:creationId xmlns:a16="http://schemas.microsoft.com/office/drawing/2014/main" id="{440B4C25-86CE-44DA-9B7C-827138A15451}"/>
              </a:ext>
            </a:extLst>
          </p:cNvPr>
          <p:cNvSpPr txBox="1"/>
          <p:nvPr/>
        </p:nvSpPr>
        <p:spPr>
          <a:xfrm>
            <a:off x="6326323" y="1529578"/>
            <a:ext cx="2474777" cy="2185214"/>
          </a:xfrm>
          <a:prstGeom prst="rect">
            <a:avLst/>
          </a:prstGeom>
          <a:noFill/>
          <a:ln>
            <a:solidFill>
              <a:schemeClr val="tx1"/>
            </a:solidFill>
            <a:prstDash val="solid"/>
          </a:ln>
        </p:spPr>
        <p:txBody>
          <a:bodyPr wrap="square" rtlCol="0">
            <a:spAutoFit/>
          </a:bodyPr>
          <a:lstStyle/>
          <a:p>
            <a:pPr algn="ctr"/>
            <a:r>
              <a:rPr lang="en-US" sz="1700" dirty="0"/>
              <a:t>CEO Wang has thousands of billionaire friends, and seemingly infinite guanxi in numerous ministries, especially Ministry of Education, Ministry of Sport and </a:t>
            </a:r>
            <a:r>
              <a:rPr lang="en-US" sz="1700" b="1" dirty="0">
                <a:solidFill>
                  <a:srgbClr val="FF0000"/>
                </a:solidFill>
              </a:rPr>
              <a:t>State Security Ministry</a:t>
            </a:r>
          </a:p>
        </p:txBody>
      </p:sp>
      <p:sp>
        <p:nvSpPr>
          <p:cNvPr id="30" name="TextBox 29">
            <a:extLst>
              <a:ext uri="{FF2B5EF4-FFF2-40B4-BE49-F238E27FC236}">
                <a16:creationId xmlns:a16="http://schemas.microsoft.com/office/drawing/2014/main" id="{D4037DAA-A99E-4031-900F-8457506B3DDB}"/>
              </a:ext>
            </a:extLst>
          </p:cNvPr>
          <p:cNvSpPr txBox="1"/>
          <p:nvPr/>
        </p:nvSpPr>
        <p:spPr>
          <a:xfrm>
            <a:off x="4374607" y="1098252"/>
            <a:ext cx="4426493" cy="369303"/>
          </a:xfrm>
          <a:prstGeom prst="rect">
            <a:avLst/>
          </a:prstGeom>
          <a:solidFill>
            <a:schemeClr val="bg1">
              <a:lumMod val="95000"/>
            </a:schemeClr>
          </a:solidFill>
        </p:spPr>
        <p:txBody>
          <a:bodyPr wrap="square" rtlCol="0">
            <a:spAutoFit/>
          </a:bodyPr>
          <a:lstStyle/>
          <a:p>
            <a:pPr algn="ctr"/>
            <a:r>
              <a:rPr lang="en-US" sz="1400" dirty="0"/>
              <a:t>2015</a:t>
            </a:r>
            <a:r>
              <a:rPr lang="en-US" dirty="0"/>
              <a:t> </a:t>
            </a:r>
          </a:p>
        </p:txBody>
      </p:sp>
      <p:sp>
        <p:nvSpPr>
          <p:cNvPr id="31" name="TextBox 30">
            <a:extLst>
              <a:ext uri="{FF2B5EF4-FFF2-40B4-BE49-F238E27FC236}">
                <a16:creationId xmlns:a16="http://schemas.microsoft.com/office/drawing/2014/main" id="{BBA9DFA4-93E7-44A7-8BDB-1F35AD17051A}"/>
              </a:ext>
            </a:extLst>
          </p:cNvPr>
          <p:cNvSpPr txBox="1"/>
          <p:nvPr/>
        </p:nvSpPr>
        <p:spPr>
          <a:xfrm>
            <a:off x="4271363" y="3505969"/>
            <a:ext cx="1818095" cy="2800767"/>
          </a:xfrm>
          <a:prstGeom prst="rect">
            <a:avLst/>
          </a:prstGeom>
          <a:noFill/>
          <a:ln>
            <a:solidFill>
              <a:schemeClr val="tx1"/>
            </a:solidFill>
            <a:prstDash val="solid"/>
          </a:ln>
        </p:spPr>
        <p:txBody>
          <a:bodyPr wrap="square" rtlCol="0">
            <a:spAutoFit/>
          </a:bodyPr>
          <a:lstStyle/>
          <a:p>
            <a:r>
              <a:rPr lang="en-US" sz="1600" dirty="0"/>
              <a:t>I was moved from the GAC campus to the </a:t>
            </a:r>
            <a:r>
              <a:rPr lang="en-US" sz="1600" b="1" dirty="0"/>
              <a:t>IB program </a:t>
            </a:r>
            <a:r>
              <a:rPr lang="en-US" sz="1600" dirty="0"/>
              <a:t>English Department under the authority of Sun Xiu Juan. I am “locked” in that department and not allowed to teach any other subject.</a:t>
            </a:r>
          </a:p>
        </p:txBody>
      </p:sp>
      <p:cxnSp>
        <p:nvCxnSpPr>
          <p:cNvPr id="33" name="Straight Arrow Connector 32">
            <a:extLst>
              <a:ext uri="{FF2B5EF4-FFF2-40B4-BE49-F238E27FC236}">
                <a16:creationId xmlns:a16="http://schemas.microsoft.com/office/drawing/2014/main" id="{BF9E8F84-FE11-45D4-9B8B-25BDD86BC1C7}"/>
              </a:ext>
            </a:extLst>
          </p:cNvPr>
          <p:cNvCxnSpPr>
            <a:cxnSpLocks/>
          </p:cNvCxnSpPr>
          <p:nvPr/>
        </p:nvCxnSpPr>
        <p:spPr>
          <a:xfrm>
            <a:off x="3812446" y="3666563"/>
            <a:ext cx="401745" cy="3682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BC296408-AB5D-409C-A5BB-B0B873A8E0AD}"/>
              </a:ext>
            </a:extLst>
          </p:cNvPr>
          <p:cNvSpPr txBox="1"/>
          <p:nvPr/>
        </p:nvSpPr>
        <p:spPr>
          <a:xfrm>
            <a:off x="9110029" y="1526694"/>
            <a:ext cx="2643821" cy="2308324"/>
          </a:xfrm>
          <a:prstGeom prst="rect">
            <a:avLst/>
          </a:prstGeom>
          <a:noFill/>
          <a:ln>
            <a:solidFill>
              <a:schemeClr val="tx1"/>
            </a:solidFill>
            <a:prstDash val="solid"/>
          </a:ln>
        </p:spPr>
        <p:txBody>
          <a:bodyPr wrap="square" rtlCol="0">
            <a:spAutoFit/>
          </a:bodyPr>
          <a:lstStyle/>
          <a:p>
            <a:pPr algn="ctr"/>
            <a:r>
              <a:rPr lang="en-US" sz="1600" dirty="0"/>
              <a:t>Intense harassment and defamation of me coordinated by Sun Xiu Juan and supported by her followers in administration, the faculty, staff, counselors and students.</a:t>
            </a:r>
          </a:p>
          <a:p>
            <a:pPr algn="ctr"/>
            <a:r>
              <a:rPr lang="en-US" sz="1600" dirty="0"/>
              <a:t>July 17, 2019 , my employment was  terminated </a:t>
            </a:r>
          </a:p>
        </p:txBody>
      </p:sp>
      <p:sp>
        <p:nvSpPr>
          <p:cNvPr id="37" name="TextBox 36">
            <a:extLst>
              <a:ext uri="{FF2B5EF4-FFF2-40B4-BE49-F238E27FC236}">
                <a16:creationId xmlns:a16="http://schemas.microsoft.com/office/drawing/2014/main" id="{3AA23F8F-2FD0-4EDD-822A-AFB2BF85BC1E}"/>
              </a:ext>
            </a:extLst>
          </p:cNvPr>
          <p:cNvSpPr txBox="1"/>
          <p:nvPr/>
        </p:nvSpPr>
        <p:spPr>
          <a:xfrm>
            <a:off x="9314243" y="1113641"/>
            <a:ext cx="2215191" cy="338554"/>
          </a:xfrm>
          <a:prstGeom prst="rect">
            <a:avLst/>
          </a:prstGeom>
          <a:solidFill>
            <a:schemeClr val="bg1">
              <a:lumMod val="95000"/>
            </a:schemeClr>
          </a:solidFill>
        </p:spPr>
        <p:txBody>
          <a:bodyPr wrap="square" rtlCol="0">
            <a:spAutoFit/>
          </a:bodyPr>
          <a:lstStyle/>
          <a:p>
            <a:pPr algn="ctr"/>
            <a:r>
              <a:rPr lang="en-US" sz="1600" dirty="0"/>
              <a:t>2016 – July 2019</a:t>
            </a:r>
          </a:p>
        </p:txBody>
      </p:sp>
      <p:sp>
        <p:nvSpPr>
          <p:cNvPr id="41" name="TextBox 40">
            <a:extLst>
              <a:ext uri="{FF2B5EF4-FFF2-40B4-BE49-F238E27FC236}">
                <a16:creationId xmlns:a16="http://schemas.microsoft.com/office/drawing/2014/main" id="{B1DA1B9A-E6CC-48B3-8DC3-93CA40CE8AD9}"/>
              </a:ext>
            </a:extLst>
          </p:cNvPr>
          <p:cNvSpPr txBox="1"/>
          <p:nvPr/>
        </p:nvSpPr>
        <p:spPr>
          <a:xfrm>
            <a:off x="9107962" y="4275411"/>
            <a:ext cx="2656588" cy="1569660"/>
          </a:xfrm>
          <a:prstGeom prst="rect">
            <a:avLst/>
          </a:prstGeom>
          <a:noFill/>
          <a:ln>
            <a:solidFill>
              <a:schemeClr val="tx1"/>
            </a:solidFill>
            <a:prstDash val="solid"/>
          </a:ln>
        </p:spPr>
        <p:txBody>
          <a:bodyPr wrap="square" rtlCol="0">
            <a:spAutoFit/>
          </a:bodyPr>
          <a:lstStyle/>
          <a:p>
            <a:pPr algn="ctr"/>
            <a:r>
              <a:rPr lang="en-US" sz="1600" dirty="0"/>
              <a:t>Criminal threats and harassment, defamation, various attempts at entrapment, and other physical and psychological abuses</a:t>
            </a:r>
          </a:p>
        </p:txBody>
      </p:sp>
      <p:cxnSp>
        <p:nvCxnSpPr>
          <p:cNvPr id="44" name="Straight Arrow Connector 43">
            <a:extLst>
              <a:ext uri="{FF2B5EF4-FFF2-40B4-BE49-F238E27FC236}">
                <a16:creationId xmlns:a16="http://schemas.microsoft.com/office/drawing/2014/main" id="{27689891-5AFD-448E-8B9A-8941F5250BE6}"/>
              </a:ext>
            </a:extLst>
          </p:cNvPr>
          <p:cNvCxnSpPr>
            <a:cxnSpLocks/>
          </p:cNvCxnSpPr>
          <p:nvPr/>
        </p:nvCxnSpPr>
        <p:spPr>
          <a:xfrm>
            <a:off x="6156745" y="3872924"/>
            <a:ext cx="2776477" cy="1766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EF30DF01-0C0C-4DFF-8459-2EC696CC423F}"/>
              </a:ext>
            </a:extLst>
          </p:cNvPr>
          <p:cNvCxnSpPr>
            <a:cxnSpLocks/>
          </p:cNvCxnSpPr>
          <p:nvPr/>
        </p:nvCxnSpPr>
        <p:spPr>
          <a:xfrm>
            <a:off x="8140583" y="3505969"/>
            <a:ext cx="897382" cy="7510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7" name="TextBox 56">
            <a:extLst>
              <a:ext uri="{FF2B5EF4-FFF2-40B4-BE49-F238E27FC236}">
                <a16:creationId xmlns:a16="http://schemas.microsoft.com/office/drawing/2014/main" id="{C6C0F1F6-4203-4235-85C0-C2F971D3CA21}"/>
              </a:ext>
            </a:extLst>
          </p:cNvPr>
          <p:cNvSpPr txBox="1"/>
          <p:nvPr/>
        </p:nvSpPr>
        <p:spPr>
          <a:xfrm>
            <a:off x="9314243" y="3890590"/>
            <a:ext cx="2344357" cy="369332"/>
          </a:xfrm>
          <a:prstGeom prst="rect">
            <a:avLst/>
          </a:prstGeom>
          <a:solidFill>
            <a:schemeClr val="bg1">
              <a:lumMod val="95000"/>
            </a:schemeClr>
          </a:solidFill>
        </p:spPr>
        <p:txBody>
          <a:bodyPr wrap="square" rtlCol="0">
            <a:spAutoFit/>
          </a:bodyPr>
          <a:lstStyle/>
          <a:p>
            <a:r>
              <a:rPr lang="en-US" dirty="0"/>
              <a:t>July 2019 - Present</a:t>
            </a:r>
          </a:p>
        </p:txBody>
      </p:sp>
      <p:sp>
        <p:nvSpPr>
          <p:cNvPr id="3" name="Slide Number Placeholder 2">
            <a:extLst>
              <a:ext uri="{FF2B5EF4-FFF2-40B4-BE49-F238E27FC236}">
                <a16:creationId xmlns:a16="http://schemas.microsoft.com/office/drawing/2014/main" id="{01FE4633-077B-4EC2-9541-0A3FBE7B8750}"/>
              </a:ext>
            </a:extLst>
          </p:cNvPr>
          <p:cNvSpPr>
            <a:spLocks noGrp="1"/>
          </p:cNvSpPr>
          <p:nvPr>
            <p:ph type="sldNum" sz="quarter" idx="12"/>
          </p:nvPr>
        </p:nvSpPr>
        <p:spPr/>
        <p:txBody>
          <a:bodyPr/>
          <a:lstStyle/>
          <a:p>
            <a:fld id="{C2F2C5E4-C367-4F50-B525-57F17A5873F9}" type="slidenum">
              <a:rPr lang="en-US" smtClean="0"/>
              <a:t>5</a:t>
            </a:fld>
            <a:endParaRPr lang="en-US"/>
          </a:p>
        </p:txBody>
      </p:sp>
    </p:spTree>
    <p:extLst>
      <p:ext uri="{BB962C8B-B14F-4D97-AF65-F5344CB8AC3E}">
        <p14:creationId xmlns:p14="http://schemas.microsoft.com/office/powerpoint/2010/main" val="28306056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DC64403-A3E8-4023-81EE-BBF00FF371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681" y="1252992"/>
            <a:ext cx="6350319" cy="3719057"/>
          </a:xfrm>
          <a:prstGeom prst="rect">
            <a:avLst/>
          </a:prstGeom>
        </p:spPr>
      </p:pic>
      <p:sp>
        <p:nvSpPr>
          <p:cNvPr id="2" name="Title 1">
            <a:extLst>
              <a:ext uri="{FF2B5EF4-FFF2-40B4-BE49-F238E27FC236}">
                <a16:creationId xmlns:a16="http://schemas.microsoft.com/office/drawing/2014/main" id="{E56457D3-CEFA-4A50-9D66-8B61A14C894A}"/>
              </a:ext>
            </a:extLst>
          </p:cNvPr>
          <p:cNvSpPr>
            <a:spLocks noGrp="1"/>
          </p:cNvSpPr>
          <p:nvPr>
            <p:ph type="title"/>
          </p:nvPr>
        </p:nvSpPr>
        <p:spPr>
          <a:xfrm>
            <a:off x="904875" y="106362"/>
            <a:ext cx="10515600" cy="1325563"/>
          </a:xfrm>
        </p:spPr>
        <p:txBody>
          <a:bodyPr>
            <a:normAutofit/>
          </a:bodyPr>
          <a:lstStyle/>
          <a:p>
            <a:pPr algn="ctr"/>
            <a:r>
              <a:rPr lang="zh-CN" altLang="en-US" dirty="0"/>
              <a:t>一位绝对腐败的牙医和其他可疑的牙医</a:t>
            </a:r>
            <a:br>
              <a:rPr lang="en-US" altLang="zh-CN" dirty="0"/>
            </a:br>
            <a:r>
              <a:rPr lang="en-US" sz="2200" dirty="0"/>
              <a:t>One definitely corrupt dentist and other questionable dentists</a:t>
            </a:r>
          </a:p>
        </p:txBody>
      </p:sp>
      <p:sp>
        <p:nvSpPr>
          <p:cNvPr id="3" name="Content Placeholder 2">
            <a:extLst>
              <a:ext uri="{FF2B5EF4-FFF2-40B4-BE49-F238E27FC236}">
                <a16:creationId xmlns:a16="http://schemas.microsoft.com/office/drawing/2014/main" id="{6A08DED1-3B1D-4C6B-8EFB-936918880573}"/>
              </a:ext>
            </a:extLst>
          </p:cNvPr>
          <p:cNvSpPr>
            <a:spLocks noGrp="1"/>
          </p:cNvSpPr>
          <p:nvPr>
            <p:ph idx="1"/>
          </p:nvPr>
        </p:nvSpPr>
        <p:spPr>
          <a:xfrm>
            <a:off x="904875" y="5668963"/>
            <a:ext cx="10515600" cy="1098549"/>
          </a:xfrm>
        </p:spPr>
        <p:txBody>
          <a:bodyPr>
            <a:normAutofit/>
          </a:bodyPr>
          <a:lstStyle/>
          <a:p>
            <a:pPr marL="0" indent="0">
              <a:buNone/>
            </a:pPr>
            <a:r>
              <a:rPr lang="en-US" sz="1300" dirty="0"/>
              <a:t>Are there any connections between Michael or his associates and Changping dentist named Wu Ai Ting and/or the dentists at Chinese Traditional Hospital in Changping District? I have spent over 50,000 RMB over the past several years to get the best dental care. Simultaneously most of the molars on my upper jaw are now missing or broken. Does the Chinese Ministry of State Security do any research on infectious (gum) bacteria? Or was this just a foreign intelligence operation without Chinese Ministry of State Security assistance? My dental experiences here in China now are similar to events in Malaysia 1992-1995. Incidentally Indians and Israelis have very sophisticated gene splicing methodologies. </a:t>
            </a:r>
          </a:p>
        </p:txBody>
      </p:sp>
      <p:sp>
        <p:nvSpPr>
          <p:cNvPr id="4" name="Slide Number Placeholder 3">
            <a:extLst>
              <a:ext uri="{FF2B5EF4-FFF2-40B4-BE49-F238E27FC236}">
                <a16:creationId xmlns:a16="http://schemas.microsoft.com/office/drawing/2014/main" id="{498598D5-891F-4C95-9F98-D0445244409F}"/>
              </a:ext>
            </a:extLst>
          </p:cNvPr>
          <p:cNvSpPr>
            <a:spLocks noGrp="1"/>
          </p:cNvSpPr>
          <p:nvPr>
            <p:ph type="sldNum" sz="quarter" idx="12"/>
          </p:nvPr>
        </p:nvSpPr>
        <p:spPr/>
        <p:txBody>
          <a:bodyPr/>
          <a:lstStyle/>
          <a:p>
            <a:fld id="{C2F2C5E4-C367-4F50-B525-57F17A5873F9}" type="slidenum">
              <a:rPr lang="en-US" smtClean="0"/>
              <a:t>50</a:t>
            </a:fld>
            <a:endParaRPr lang="en-US"/>
          </a:p>
        </p:txBody>
      </p:sp>
      <p:sp>
        <p:nvSpPr>
          <p:cNvPr id="6" name="TextBox 5">
            <a:extLst>
              <a:ext uri="{FF2B5EF4-FFF2-40B4-BE49-F238E27FC236}">
                <a16:creationId xmlns:a16="http://schemas.microsoft.com/office/drawing/2014/main" id="{DD354C62-CD1D-465D-A1AD-BA106237FF8D}"/>
              </a:ext>
            </a:extLst>
          </p:cNvPr>
          <p:cNvSpPr txBox="1"/>
          <p:nvPr/>
        </p:nvSpPr>
        <p:spPr>
          <a:xfrm>
            <a:off x="352426" y="1335543"/>
            <a:ext cx="5743574" cy="4128631"/>
          </a:xfrm>
          <a:prstGeom prst="rect">
            <a:avLst/>
          </a:prstGeom>
          <a:noFill/>
        </p:spPr>
        <p:txBody>
          <a:bodyPr wrap="square" rtlCol="0">
            <a:spAutoFit/>
          </a:bodyPr>
          <a:lstStyle/>
          <a:p>
            <a:pPr>
              <a:lnSpc>
                <a:spcPct val="120000"/>
              </a:lnSpc>
            </a:pPr>
            <a:r>
              <a:rPr lang="zh-CN" altLang="en-US" sz="2200" dirty="0"/>
              <a:t>迈克尔或他的同事与名为吴爱婷的昌平牙医和</a:t>
            </a:r>
            <a:r>
              <a:rPr lang="en-US" altLang="zh-CN" sz="2200" dirty="0"/>
              <a:t>/</a:t>
            </a:r>
            <a:r>
              <a:rPr lang="zh-CN" altLang="en-US" sz="2200" dirty="0"/>
              <a:t>或昌平区中医院的牙医之间是否有联系？ 在过去的几年中，我已花费超过</a:t>
            </a:r>
            <a:r>
              <a:rPr lang="en-US" altLang="zh-CN" sz="2200" dirty="0"/>
              <a:t>50,000</a:t>
            </a:r>
            <a:r>
              <a:rPr lang="zh-CN" altLang="en-US" sz="2200" dirty="0"/>
              <a:t>人民币来获得最佳的牙齿护理。 同时，我上颌的大多数臼齿现在缺失或折断。 中国国家安全部是否在研究传染性（口香糖）细菌？ 还是这只是没有中国国家安全部援助的外国情报机构？ 我现在在中国的牙科经历与</a:t>
            </a:r>
            <a:r>
              <a:rPr lang="en-US" altLang="zh-CN" sz="2200" dirty="0"/>
              <a:t>1992-1995</a:t>
            </a:r>
            <a:r>
              <a:rPr lang="zh-CN" altLang="en-US" sz="2200" dirty="0"/>
              <a:t>年马来西亚的活动类似。 顺带一提，印度人和以色列人拥有非常复杂的基因剪接方法。</a:t>
            </a:r>
            <a:endParaRPr lang="en-US" sz="2200" dirty="0"/>
          </a:p>
        </p:txBody>
      </p:sp>
    </p:spTree>
    <p:extLst>
      <p:ext uri="{BB962C8B-B14F-4D97-AF65-F5344CB8AC3E}">
        <p14:creationId xmlns:p14="http://schemas.microsoft.com/office/powerpoint/2010/main" val="11808971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0CC7A-E5C5-46E3-B1A7-4C57FD99DD08}"/>
              </a:ext>
            </a:extLst>
          </p:cNvPr>
          <p:cNvSpPr>
            <a:spLocks noGrp="1"/>
          </p:cNvSpPr>
          <p:nvPr>
            <p:ph type="title"/>
          </p:nvPr>
        </p:nvSpPr>
        <p:spPr>
          <a:xfrm>
            <a:off x="838200" y="365125"/>
            <a:ext cx="10515600" cy="1816100"/>
          </a:xfrm>
        </p:spPr>
        <p:txBody>
          <a:bodyPr>
            <a:normAutofit/>
          </a:bodyPr>
          <a:lstStyle/>
          <a:p>
            <a:r>
              <a:rPr lang="zh-CN" altLang="en-US" dirty="0"/>
              <a:t>设计可编程的细菌以针对特定个体内的特定组织相对容易</a:t>
            </a:r>
            <a:r>
              <a:rPr lang="en-US" sz="2200" dirty="0"/>
              <a:t>Designing programable bacteria to target specific tissue within a specific individual is relatively easy</a:t>
            </a:r>
          </a:p>
        </p:txBody>
      </p:sp>
      <p:sp>
        <p:nvSpPr>
          <p:cNvPr id="3" name="Content Placeholder 2">
            <a:extLst>
              <a:ext uri="{FF2B5EF4-FFF2-40B4-BE49-F238E27FC236}">
                <a16:creationId xmlns:a16="http://schemas.microsoft.com/office/drawing/2014/main" id="{6F7F5EFE-604F-4DC3-BC64-50D37721B1C7}"/>
              </a:ext>
            </a:extLst>
          </p:cNvPr>
          <p:cNvSpPr>
            <a:spLocks noGrp="1"/>
          </p:cNvSpPr>
          <p:nvPr>
            <p:ph idx="1"/>
          </p:nvPr>
        </p:nvSpPr>
        <p:spPr>
          <a:xfrm>
            <a:off x="476250" y="5373688"/>
            <a:ext cx="10877550" cy="1119187"/>
          </a:xfrm>
        </p:spPr>
        <p:txBody>
          <a:bodyPr>
            <a:normAutofit/>
          </a:bodyPr>
          <a:lstStyle/>
          <a:p>
            <a:pPr marL="0" indent="0">
              <a:lnSpc>
                <a:spcPct val="100000"/>
              </a:lnSpc>
              <a:spcBef>
                <a:spcPts val="0"/>
              </a:spcBef>
              <a:buNone/>
            </a:pPr>
            <a:r>
              <a:rPr lang="en-US" sz="1400" dirty="0"/>
              <a:t>Engineered </a:t>
            </a:r>
            <a:r>
              <a:rPr lang="en-US" sz="1400" dirty="0" err="1"/>
              <a:t>CRISPRa</a:t>
            </a:r>
            <a:r>
              <a:rPr lang="en-US" sz="1400" dirty="0"/>
              <a:t> enables programmable eukaryote-like gene activation in bacteria, by Yang Liu, Xinyi Wan &amp; </a:t>
            </a:r>
            <a:r>
              <a:rPr lang="en-US" sz="1400" dirty="0" err="1"/>
              <a:t>Baojun</a:t>
            </a:r>
            <a:r>
              <a:rPr lang="en-US" sz="1400" dirty="0"/>
              <a:t> Wang</a:t>
            </a:r>
          </a:p>
          <a:p>
            <a:pPr marL="0" indent="0">
              <a:lnSpc>
                <a:spcPct val="100000"/>
              </a:lnSpc>
              <a:spcBef>
                <a:spcPts val="0"/>
              </a:spcBef>
              <a:buNone/>
            </a:pPr>
            <a:r>
              <a:rPr lang="en-US" sz="1400" i="1" dirty="0"/>
              <a:t>Nature Communications </a:t>
            </a:r>
            <a:r>
              <a:rPr lang="en-US" sz="1400" dirty="0"/>
              <a:t>volume 10, Article number: 3693 (2019) </a:t>
            </a:r>
            <a:r>
              <a:rPr lang="en-US" sz="1400" dirty="0">
                <a:hlinkClick r:id="rId2"/>
              </a:rPr>
              <a:t>https://www.nature.com/articles/s41467-019-11479-0</a:t>
            </a:r>
            <a:r>
              <a:rPr lang="en-US" sz="1400" dirty="0"/>
              <a:t> </a:t>
            </a:r>
          </a:p>
          <a:p>
            <a:pPr marL="0" indent="0">
              <a:buNone/>
            </a:pPr>
            <a:r>
              <a:rPr lang="en-US" sz="1400" dirty="0" err="1"/>
              <a:t>Bikard</a:t>
            </a:r>
            <a:r>
              <a:rPr lang="en-US" sz="1400" dirty="0"/>
              <a:t>, D. et al. Programmable repression and activation of bacterial gene expression using an engineered CRISPR-Cas system. </a:t>
            </a:r>
            <a:r>
              <a:rPr lang="en-US" sz="1400" i="1" dirty="0"/>
              <a:t>Nucleic Acids Res</a:t>
            </a:r>
            <a:r>
              <a:rPr lang="en-US" sz="1400" dirty="0"/>
              <a:t>. 41, 7429–7437 (2013).</a:t>
            </a:r>
          </a:p>
          <a:p>
            <a:pPr marL="0" indent="0">
              <a:buNone/>
            </a:pPr>
            <a:endParaRPr lang="en-US" dirty="0"/>
          </a:p>
        </p:txBody>
      </p:sp>
      <p:sp>
        <p:nvSpPr>
          <p:cNvPr id="4" name="Slide Number Placeholder 3">
            <a:extLst>
              <a:ext uri="{FF2B5EF4-FFF2-40B4-BE49-F238E27FC236}">
                <a16:creationId xmlns:a16="http://schemas.microsoft.com/office/drawing/2014/main" id="{10F58FDA-314C-445D-BEE2-60C943FD0B6B}"/>
              </a:ext>
            </a:extLst>
          </p:cNvPr>
          <p:cNvSpPr>
            <a:spLocks noGrp="1"/>
          </p:cNvSpPr>
          <p:nvPr>
            <p:ph type="sldNum" sz="quarter" idx="12"/>
          </p:nvPr>
        </p:nvSpPr>
        <p:spPr/>
        <p:txBody>
          <a:bodyPr/>
          <a:lstStyle/>
          <a:p>
            <a:fld id="{C2F2C5E4-C367-4F50-B525-57F17A5873F9}" type="slidenum">
              <a:rPr lang="en-US" smtClean="0"/>
              <a:t>51</a:t>
            </a:fld>
            <a:endParaRPr lang="en-US"/>
          </a:p>
        </p:txBody>
      </p:sp>
      <p:sp>
        <p:nvSpPr>
          <p:cNvPr id="5" name="TextBox 4">
            <a:extLst>
              <a:ext uri="{FF2B5EF4-FFF2-40B4-BE49-F238E27FC236}">
                <a16:creationId xmlns:a16="http://schemas.microsoft.com/office/drawing/2014/main" id="{F2EE127C-392D-4FCF-AB2D-6C8D75C55179}"/>
              </a:ext>
            </a:extLst>
          </p:cNvPr>
          <p:cNvSpPr txBox="1"/>
          <p:nvPr/>
        </p:nvSpPr>
        <p:spPr>
          <a:xfrm>
            <a:off x="476250" y="2105025"/>
            <a:ext cx="11239500" cy="3161122"/>
          </a:xfrm>
          <a:prstGeom prst="rect">
            <a:avLst/>
          </a:prstGeom>
          <a:noFill/>
        </p:spPr>
        <p:txBody>
          <a:bodyPr wrap="square" rtlCol="0">
            <a:spAutoFit/>
          </a:bodyPr>
          <a:lstStyle/>
          <a:p>
            <a:pPr>
              <a:lnSpc>
                <a:spcPct val="120000"/>
              </a:lnSpc>
            </a:pPr>
            <a:r>
              <a:rPr lang="zh-CN" altLang="en-US" sz="2800" dirty="0"/>
              <a:t>工程</a:t>
            </a:r>
            <a:r>
              <a:rPr lang="en-US" sz="2800" dirty="0" err="1"/>
              <a:t>CRISPRa</a:t>
            </a:r>
            <a:r>
              <a:rPr lang="zh-CN" altLang="en-US" sz="2800" dirty="0"/>
              <a:t>使细菌中可编程的类真核生物基因活化，作者：杨柳，王欣怡和王宝军</a:t>
            </a:r>
          </a:p>
          <a:p>
            <a:pPr>
              <a:lnSpc>
                <a:spcPct val="120000"/>
              </a:lnSpc>
            </a:pPr>
            <a:r>
              <a:rPr lang="en-US" altLang="zh-CN" sz="2800" dirty="0"/>
              <a:t>《</a:t>
            </a:r>
            <a:r>
              <a:rPr lang="zh-CN" altLang="en-US" sz="2800" dirty="0"/>
              <a:t>自然通讯</a:t>
            </a:r>
            <a:r>
              <a:rPr lang="en-US" altLang="zh-CN" sz="2800" dirty="0"/>
              <a:t>》</a:t>
            </a:r>
            <a:r>
              <a:rPr lang="zh-CN" altLang="en-US" sz="2800" dirty="0"/>
              <a:t>第</a:t>
            </a:r>
            <a:r>
              <a:rPr lang="en-US" altLang="zh-CN" sz="2800" dirty="0"/>
              <a:t>10</a:t>
            </a:r>
            <a:r>
              <a:rPr lang="zh-CN" altLang="en-US" sz="2800" dirty="0"/>
              <a:t>卷，文章编号：</a:t>
            </a:r>
            <a:r>
              <a:rPr lang="en-US" altLang="zh-CN" sz="2800" dirty="0"/>
              <a:t>3693</a:t>
            </a:r>
            <a:r>
              <a:rPr lang="zh-CN" altLang="en-US" sz="2800" dirty="0"/>
              <a:t>（</a:t>
            </a:r>
            <a:r>
              <a:rPr lang="en-US" altLang="zh-CN" sz="2800" dirty="0"/>
              <a:t>2019</a:t>
            </a:r>
            <a:r>
              <a:rPr lang="zh-CN" altLang="en-US" sz="2800" dirty="0"/>
              <a:t>）</a:t>
            </a:r>
            <a:r>
              <a:rPr lang="en-US" sz="2800" dirty="0">
                <a:hlinkClick r:id="rId2"/>
              </a:rPr>
              <a:t>https://www.nature.com/articles/s41467-019-11479-0</a:t>
            </a:r>
            <a:r>
              <a:rPr lang="en-US" sz="2800" dirty="0"/>
              <a:t> </a:t>
            </a:r>
          </a:p>
          <a:p>
            <a:pPr>
              <a:lnSpc>
                <a:spcPct val="120000"/>
              </a:lnSpc>
            </a:pPr>
            <a:r>
              <a:rPr lang="en-US" sz="2800" dirty="0" err="1"/>
              <a:t>Bikard，D</a:t>
            </a:r>
            <a:r>
              <a:rPr lang="en-US" sz="2800" dirty="0"/>
              <a:t>.</a:t>
            </a:r>
            <a:r>
              <a:rPr lang="zh-CN" altLang="en-US" sz="2800" dirty="0"/>
              <a:t>等人。利用工程化</a:t>
            </a:r>
            <a:r>
              <a:rPr lang="en-US" sz="2800" dirty="0"/>
              <a:t>CRISPR-Cas</a:t>
            </a:r>
            <a:r>
              <a:rPr lang="zh-CN" altLang="en-US" sz="2800" dirty="0"/>
              <a:t>系统对细菌基因表达的可编程抑制和激活。核酸研究</a:t>
            </a:r>
            <a:r>
              <a:rPr lang="en-US" altLang="zh-CN" sz="2800" dirty="0"/>
              <a:t>41</a:t>
            </a:r>
            <a:r>
              <a:rPr lang="zh-CN" altLang="en-US" sz="2800" dirty="0"/>
              <a:t>，</a:t>
            </a:r>
            <a:r>
              <a:rPr lang="en-US" altLang="zh-CN" sz="2800" dirty="0"/>
              <a:t>7429–7437</a:t>
            </a:r>
            <a:r>
              <a:rPr lang="zh-CN" altLang="en-US" sz="2800" dirty="0"/>
              <a:t>（</a:t>
            </a:r>
            <a:r>
              <a:rPr lang="en-US" altLang="zh-CN" sz="2800" dirty="0"/>
              <a:t>2013</a:t>
            </a:r>
            <a:r>
              <a:rPr lang="zh-CN" altLang="en-US" sz="2800" dirty="0"/>
              <a:t>年）</a:t>
            </a:r>
            <a:r>
              <a:rPr lang="zh-CN" altLang="en-US" sz="2500" dirty="0"/>
              <a:t>。</a:t>
            </a:r>
            <a:endParaRPr lang="en-US" sz="2500" dirty="0"/>
          </a:p>
        </p:txBody>
      </p:sp>
    </p:spTree>
    <p:extLst>
      <p:ext uri="{BB962C8B-B14F-4D97-AF65-F5344CB8AC3E}">
        <p14:creationId xmlns:p14="http://schemas.microsoft.com/office/powerpoint/2010/main" val="31195375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4BB2A-A3DA-4766-80ED-3C2A75510958}"/>
              </a:ext>
            </a:extLst>
          </p:cNvPr>
          <p:cNvSpPr>
            <a:spLocks noGrp="1"/>
          </p:cNvSpPr>
          <p:nvPr>
            <p:ph type="title"/>
          </p:nvPr>
        </p:nvSpPr>
        <p:spPr/>
        <p:txBody>
          <a:bodyPr>
            <a:normAutofit/>
          </a:bodyPr>
          <a:lstStyle/>
          <a:p>
            <a:r>
              <a:rPr lang="zh-CN" altLang="en-US" sz="2500" dirty="0"/>
              <a:t>中国各级警察（如国家安全部和</a:t>
            </a:r>
            <a:r>
              <a:rPr lang="en-US" altLang="zh-CN" sz="2500" dirty="0"/>
              <a:t>/</a:t>
            </a:r>
            <a:r>
              <a:rPr lang="zh-CN" altLang="en-US" sz="2500" dirty="0"/>
              <a:t>或反恐部）是否有以色列的“培训师”？</a:t>
            </a:r>
            <a:br>
              <a:rPr lang="en-US" altLang="zh-CN" sz="2500" dirty="0"/>
            </a:br>
            <a:r>
              <a:rPr lang="zh-CN" altLang="en-US" sz="2000" dirty="0"/>
              <a:t>”</a:t>
            </a:r>
            <a:r>
              <a:rPr lang="en-US" sz="2000" dirty="0"/>
              <a:t>Do Chinese police at any level (e.g. Ministry of State Security and/or counterterrorism) have Israeli “Trainers?”</a:t>
            </a:r>
          </a:p>
        </p:txBody>
      </p:sp>
      <p:sp>
        <p:nvSpPr>
          <p:cNvPr id="3" name="Content Placeholder 2">
            <a:extLst>
              <a:ext uri="{FF2B5EF4-FFF2-40B4-BE49-F238E27FC236}">
                <a16:creationId xmlns:a16="http://schemas.microsoft.com/office/drawing/2014/main" id="{10983CC2-7348-4116-9293-77F6F2ABE65F}"/>
              </a:ext>
            </a:extLst>
          </p:cNvPr>
          <p:cNvSpPr>
            <a:spLocks noGrp="1"/>
          </p:cNvSpPr>
          <p:nvPr>
            <p:ph idx="1"/>
          </p:nvPr>
        </p:nvSpPr>
        <p:spPr>
          <a:xfrm>
            <a:off x="838200" y="1809749"/>
            <a:ext cx="10515600" cy="3929063"/>
          </a:xfrm>
        </p:spPr>
        <p:txBody>
          <a:bodyPr>
            <a:normAutofit fontScale="92500"/>
          </a:bodyPr>
          <a:lstStyle/>
          <a:p>
            <a:pPr marL="0" indent="0">
              <a:lnSpc>
                <a:spcPct val="130000"/>
              </a:lnSpc>
              <a:buNone/>
            </a:pPr>
            <a:r>
              <a:rPr lang="zh-CN" altLang="en-US" dirty="0"/>
              <a:t>我知道答案是肯定的。（我见过其中一位训练师，尽管他谎称自己的原籍国。）</a:t>
            </a:r>
          </a:p>
          <a:p>
            <a:pPr marL="0" indent="0">
              <a:lnSpc>
                <a:spcPct val="130000"/>
              </a:lnSpc>
              <a:buNone/>
            </a:pPr>
            <a:r>
              <a:rPr lang="zh-CN" altLang="en-US" dirty="0"/>
              <a:t>以中合作是否也延伸到生物和“特殊能源”武器研究领域？”</a:t>
            </a:r>
          </a:p>
          <a:p>
            <a:pPr marL="0" indent="0">
              <a:lnSpc>
                <a:spcPct val="130000"/>
              </a:lnSpc>
              <a:buNone/>
            </a:pPr>
            <a:r>
              <a:rPr lang="zh-CN" altLang="en-US" dirty="0"/>
              <a:t>国家安全部可以对在中国毫无戒心的外国人进行生物武器研究吗？</a:t>
            </a:r>
            <a:endParaRPr lang="en-US" altLang="zh-CN" dirty="0"/>
          </a:p>
          <a:p>
            <a:pPr marL="0" indent="0">
              <a:buNone/>
            </a:pPr>
            <a:r>
              <a:rPr lang="en-US" sz="2100" dirty="0"/>
              <a:t>I know the answer is yes. (I have met one of those trainers, though he lies about his nation of origin.)</a:t>
            </a:r>
          </a:p>
          <a:p>
            <a:pPr marL="0" indent="0">
              <a:buNone/>
            </a:pPr>
            <a:r>
              <a:rPr lang="en-US" sz="2100" dirty="0"/>
              <a:t>Does Israeli-Chinese cooperation also extend into biological and “special energy” weapons “research?”</a:t>
            </a:r>
          </a:p>
          <a:p>
            <a:pPr marL="0" indent="0">
              <a:buNone/>
            </a:pPr>
            <a:r>
              <a:rPr lang="en-US" sz="2100" dirty="0"/>
              <a:t>Could the Ministry of State Security do bioweapon research on unsuspecting foreigners in China?</a:t>
            </a:r>
          </a:p>
        </p:txBody>
      </p:sp>
      <p:sp>
        <p:nvSpPr>
          <p:cNvPr id="4" name="Slide Number Placeholder 3">
            <a:extLst>
              <a:ext uri="{FF2B5EF4-FFF2-40B4-BE49-F238E27FC236}">
                <a16:creationId xmlns:a16="http://schemas.microsoft.com/office/drawing/2014/main" id="{757B61D6-BCAA-49F2-BD63-E9BFD09A0E6E}"/>
              </a:ext>
            </a:extLst>
          </p:cNvPr>
          <p:cNvSpPr>
            <a:spLocks noGrp="1"/>
          </p:cNvSpPr>
          <p:nvPr>
            <p:ph type="sldNum" sz="quarter" idx="12"/>
          </p:nvPr>
        </p:nvSpPr>
        <p:spPr/>
        <p:txBody>
          <a:bodyPr/>
          <a:lstStyle/>
          <a:p>
            <a:fld id="{C2F2C5E4-C367-4F50-B525-57F17A5873F9}" type="slidenum">
              <a:rPr lang="en-US" smtClean="0"/>
              <a:t>52</a:t>
            </a:fld>
            <a:endParaRPr lang="en-US"/>
          </a:p>
        </p:txBody>
      </p:sp>
    </p:spTree>
    <p:extLst>
      <p:ext uri="{BB962C8B-B14F-4D97-AF65-F5344CB8AC3E}">
        <p14:creationId xmlns:p14="http://schemas.microsoft.com/office/powerpoint/2010/main" val="5177290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02580-95A3-40F4-A9BE-C1531F771C50}"/>
              </a:ext>
            </a:extLst>
          </p:cNvPr>
          <p:cNvSpPr>
            <a:spLocks noGrp="1"/>
          </p:cNvSpPr>
          <p:nvPr>
            <p:ph type="title"/>
          </p:nvPr>
        </p:nvSpPr>
        <p:spPr>
          <a:xfrm>
            <a:off x="838200" y="136525"/>
            <a:ext cx="10515600" cy="730250"/>
          </a:xfrm>
        </p:spPr>
        <p:txBody>
          <a:bodyPr>
            <a:normAutofit fontScale="90000"/>
          </a:bodyPr>
          <a:lstStyle/>
          <a:p>
            <a:pPr algn="ctr"/>
            <a:br>
              <a:rPr lang="en-US" sz="1600" dirty="0"/>
            </a:br>
            <a:r>
              <a:rPr lang="zh-CN" altLang="en-US" sz="3100" dirty="0"/>
              <a:t>问题</a:t>
            </a:r>
            <a:r>
              <a:rPr lang="en-US" altLang="zh-CN" sz="3100" dirty="0"/>
              <a:t>6c</a:t>
            </a:r>
            <a:r>
              <a:rPr lang="zh-CN" altLang="en-US" sz="3100" dirty="0"/>
              <a:t>在过去的五年里，迈克尔或他的密友有没有接触过以色列人？ </a:t>
            </a:r>
            <a:r>
              <a:rPr lang="en-US" sz="1600" dirty="0"/>
              <a:t>Question 6 c Has Michael or his close associates been in contact with any Israelis during the past five years?</a:t>
            </a:r>
            <a:endParaRPr lang="en-US" dirty="0"/>
          </a:p>
        </p:txBody>
      </p:sp>
      <p:sp>
        <p:nvSpPr>
          <p:cNvPr id="3" name="Content Placeholder 2">
            <a:extLst>
              <a:ext uri="{FF2B5EF4-FFF2-40B4-BE49-F238E27FC236}">
                <a16:creationId xmlns:a16="http://schemas.microsoft.com/office/drawing/2014/main" id="{8017AFDA-814F-4FBF-B286-3C202E7016AF}"/>
              </a:ext>
            </a:extLst>
          </p:cNvPr>
          <p:cNvSpPr>
            <a:spLocks noGrp="1"/>
          </p:cNvSpPr>
          <p:nvPr>
            <p:ph idx="1"/>
          </p:nvPr>
        </p:nvSpPr>
        <p:spPr>
          <a:xfrm>
            <a:off x="190501" y="866775"/>
            <a:ext cx="8152208" cy="4254262"/>
          </a:xfrm>
        </p:spPr>
        <p:txBody>
          <a:bodyPr>
            <a:noAutofit/>
          </a:bodyPr>
          <a:lstStyle/>
          <a:p>
            <a:pPr marL="0" indent="0">
              <a:lnSpc>
                <a:spcPct val="130000"/>
              </a:lnSpc>
              <a:buNone/>
            </a:pPr>
            <a:r>
              <a:rPr lang="en-US" altLang="zh-CN" sz="2000" dirty="0"/>
              <a:t>7</a:t>
            </a:r>
            <a:r>
              <a:rPr lang="zh-CN" altLang="en-US" sz="2000" dirty="0"/>
              <a:t>月</a:t>
            </a:r>
            <a:r>
              <a:rPr lang="en-US" altLang="zh-CN" sz="2000" dirty="0"/>
              <a:t>23</a:t>
            </a:r>
            <a:r>
              <a:rPr lang="zh-CN" altLang="en-US" sz="2000" dirty="0"/>
              <a:t>日，我在昌平区中医院重新预约牙医。原来是个假电话。约会没有重新安排。在真正的约会之后（</a:t>
            </a:r>
            <a:r>
              <a:rPr lang="en-US" altLang="zh-CN" sz="2000" dirty="0"/>
              <a:t>2020</a:t>
            </a:r>
            <a:r>
              <a:rPr lang="zh-CN" altLang="en-US" sz="2000" dirty="0"/>
              <a:t>年</a:t>
            </a:r>
            <a:r>
              <a:rPr lang="en-US" altLang="zh-CN" sz="2000" dirty="0"/>
              <a:t>7</a:t>
            </a:r>
            <a:r>
              <a:rPr lang="zh-CN" altLang="en-US" sz="2000" dirty="0"/>
              <a:t>月</a:t>
            </a:r>
            <a:r>
              <a:rPr lang="en-US" altLang="zh-CN" sz="2000" dirty="0"/>
              <a:t>25</a:t>
            </a:r>
            <a:r>
              <a:rPr lang="zh-CN" altLang="en-US" sz="2000" dirty="0"/>
              <a:t>日），我带着一个非常坏的消息（我将失去另一颗臼齿），我出去骑自行车回家。停在我自行车旁边的是一辆摩托车（带侧车），上面挂着以色列国旗。尽管胆大妄为是以色列特别行动的标志，但这很可能是迈克尔策划的一种误导。在</a:t>
            </a:r>
            <a:r>
              <a:rPr lang="en-US" altLang="zh-CN" sz="2000" dirty="0"/>
              <a:t>2020</a:t>
            </a:r>
            <a:r>
              <a:rPr lang="zh-CN" altLang="en-US" sz="2000" dirty="0"/>
              <a:t>年</a:t>
            </a:r>
            <a:r>
              <a:rPr lang="en-US" altLang="zh-CN" sz="2000" dirty="0"/>
              <a:t>7</a:t>
            </a:r>
            <a:r>
              <a:rPr lang="zh-CN" altLang="en-US" sz="2000" dirty="0"/>
              <a:t>月</a:t>
            </a:r>
            <a:r>
              <a:rPr lang="en-US" altLang="zh-CN" sz="2000" dirty="0"/>
              <a:t>25</a:t>
            </a:r>
            <a:r>
              <a:rPr lang="zh-CN" altLang="en-US" sz="2000" dirty="0"/>
              <a:t>日之前，我从未在中国的任何机动车上看到以色列国旗飘扬。迈克尔的恶作剧都不会让我吃惊。 我已经学会了期待肮脏的伎俩。我的很多牙齿都被拔掉了，这正是在马来西亚发生的事情。印度印度教民族主义者统治马来西亚。他们还控制着中情局、美国国会和参议院。他们与中情局和以色列完全同步。</a:t>
            </a:r>
            <a:endParaRPr lang="en-US" sz="2000" dirty="0"/>
          </a:p>
        </p:txBody>
      </p:sp>
      <p:sp>
        <p:nvSpPr>
          <p:cNvPr id="4" name="Slide Number Placeholder 3">
            <a:extLst>
              <a:ext uri="{FF2B5EF4-FFF2-40B4-BE49-F238E27FC236}">
                <a16:creationId xmlns:a16="http://schemas.microsoft.com/office/drawing/2014/main" id="{0248E58B-381C-4374-871C-45D858FD9DF9}"/>
              </a:ext>
            </a:extLst>
          </p:cNvPr>
          <p:cNvSpPr>
            <a:spLocks noGrp="1"/>
          </p:cNvSpPr>
          <p:nvPr>
            <p:ph type="sldNum" sz="quarter" idx="12"/>
          </p:nvPr>
        </p:nvSpPr>
        <p:spPr/>
        <p:txBody>
          <a:bodyPr/>
          <a:lstStyle/>
          <a:p>
            <a:fld id="{C2F2C5E4-C367-4F50-B525-57F17A5873F9}" type="slidenum">
              <a:rPr lang="en-US" smtClean="0"/>
              <a:t>53</a:t>
            </a:fld>
            <a:endParaRPr lang="en-US"/>
          </a:p>
        </p:txBody>
      </p:sp>
      <p:sp>
        <p:nvSpPr>
          <p:cNvPr id="5" name="TextBox 4">
            <a:extLst>
              <a:ext uri="{FF2B5EF4-FFF2-40B4-BE49-F238E27FC236}">
                <a16:creationId xmlns:a16="http://schemas.microsoft.com/office/drawing/2014/main" id="{DCFB1AD9-7CE3-4894-BABC-1DB0AACA9D2A}"/>
              </a:ext>
            </a:extLst>
          </p:cNvPr>
          <p:cNvSpPr txBox="1"/>
          <p:nvPr/>
        </p:nvSpPr>
        <p:spPr>
          <a:xfrm>
            <a:off x="500062" y="5121037"/>
            <a:ext cx="11191875" cy="1600438"/>
          </a:xfrm>
          <a:prstGeom prst="rect">
            <a:avLst/>
          </a:prstGeom>
          <a:noFill/>
        </p:spPr>
        <p:txBody>
          <a:bodyPr wrap="square" rtlCol="0">
            <a:spAutoFit/>
          </a:bodyPr>
          <a:lstStyle/>
          <a:p>
            <a:r>
              <a:rPr lang="en-US" sz="1400" dirty="0"/>
              <a:t>Suspicious phone call July 23 rescheduling my dental appointment at Chinese Traditional Hospital in Changping District. It turned out to have been a fake call. The appointment had not been rescheduled. After the real appointment (July 25, 2020) – with very bad news (I will lose another molar) I went outside to my bike to go home. Parked next to my bike was a motorcycle (with side car) with large Israeli Flag. Though audacity is a trademark of Israeli special operations, this could just as easily have been planned by Michael as a form of misdirection. I have never seen an Israeli flag flown from any motorized vehicle in China before July 25, 2020. I have learned to expect dirty tricks. Having many of my teeth pulled out is exactly what happened in Malaysia. The Indian Hindu nationalists rule Malaysia. They also control the CIA, the U.S. Congress and Senate. They are completely in sync with the CIA and Israel.  </a:t>
            </a:r>
          </a:p>
        </p:txBody>
      </p:sp>
      <p:pic>
        <p:nvPicPr>
          <p:cNvPr id="10" name="Picture 9">
            <a:extLst>
              <a:ext uri="{FF2B5EF4-FFF2-40B4-BE49-F238E27FC236}">
                <a16:creationId xmlns:a16="http://schemas.microsoft.com/office/drawing/2014/main" id="{A2B9B329-6519-46F1-B065-0F33AABA4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2617" y="1811437"/>
            <a:ext cx="2235994" cy="2981325"/>
          </a:xfrm>
          <a:prstGeom prst="rect">
            <a:avLst/>
          </a:prstGeom>
        </p:spPr>
      </p:pic>
      <p:pic>
        <p:nvPicPr>
          <p:cNvPr id="8" name="Picture 7">
            <a:extLst>
              <a:ext uri="{FF2B5EF4-FFF2-40B4-BE49-F238E27FC236}">
                <a16:creationId xmlns:a16="http://schemas.microsoft.com/office/drawing/2014/main" id="{4A496E77-C045-42F8-93F9-B9B95D07F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2708" y="1266825"/>
            <a:ext cx="1621631" cy="2162175"/>
          </a:xfrm>
          <a:prstGeom prst="rect">
            <a:avLst/>
          </a:prstGeom>
        </p:spPr>
      </p:pic>
    </p:spTree>
    <p:extLst>
      <p:ext uri="{BB962C8B-B14F-4D97-AF65-F5344CB8AC3E}">
        <p14:creationId xmlns:p14="http://schemas.microsoft.com/office/powerpoint/2010/main" val="22556946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AD651-2792-4728-BB4D-7657AC4CEC0A}"/>
              </a:ext>
            </a:extLst>
          </p:cNvPr>
          <p:cNvSpPr>
            <a:spLocks noGrp="1"/>
          </p:cNvSpPr>
          <p:nvPr>
            <p:ph type="title"/>
          </p:nvPr>
        </p:nvSpPr>
        <p:spPr>
          <a:xfrm>
            <a:off x="838200" y="365125"/>
            <a:ext cx="10515600" cy="511175"/>
          </a:xfrm>
        </p:spPr>
        <p:txBody>
          <a:bodyPr>
            <a:normAutofit fontScale="90000"/>
          </a:bodyPr>
          <a:lstStyle/>
          <a:p>
            <a:r>
              <a:rPr lang="en-US" dirty="0"/>
              <a:t>Reminder to whoever may view this PPT</a:t>
            </a:r>
          </a:p>
        </p:txBody>
      </p:sp>
      <p:sp>
        <p:nvSpPr>
          <p:cNvPr id="3" name="Content Placeholder 2">
            <a:extLst>
              <a:ext uri="{FF2B5EF4-FFF2-40B4-BE49-F238E27FC236}">
                <a16:creationId xmlns:a16="http://schemas.microsoft.com/office/drawing/2014/main" id="{AC24FB85-F6E3-4A13-B940-0A25E22A0545}"/>
              </a:ext>
            </a:extLst>
          </p:cNvPr>
          <p:cNvSpPr>
            <a:spLocks noGrp="1"/>
          </p:cNvSpPr>
          <p:nvPr>
            <p:ph idx="1"/>
          </p:nvPr>
        </p:nvSpPr>
        <p:spPr>
          <a:xfrm>
            <a:off x="838200" y="5026818"/>
            <a:ext cx="10515600" cy="1512094"/>
          </a:xfrm>
        </p:spPr>
        <p:txBody>
          <a:bodyPr>
            <a:normAutofit fontScale="92500" lnSpcReduction="20000"/>
          </a:bodyPr>
          <a:lstStyle/>
          <a:p>
            <a:pPr marL="0" indent="0">
              <a:buNone/>
            </a:pPr>
            <a:r>
              <a:rPr lang="en-US" sz="1400" dirty="0"/>
              <a:t>Please recall that I have lived in Changping District of Beijing for 11 years. For 10 of those years I was a full-time high school teacher. I was, inside and outside class always 100% supporting of the Chinese government, the Communist Party of China. For all 11 years I have worked very hard, spending my own money to travel, and learn about Chinese arts, history, culture, philosophy, medicine and so on. I have published over 65 articles promoting Chinese arts, history, culture, philosophy, medicine and so on. In contrast, almost all of my foreigner colleagues and the majority of Chinese colleagues at Beijing Huijia Foreign School routinely insulted and mocked the Chinese government/Chinese Communist Party. One, two or three “unlucky” events are almost certainly coincidental. However, the rapidly increasing number of suspicious and highly unlikely events is making the probability of my “bad luck,” being simply “bad luck” unbelievable. Perhaps “the problem” is simply that Michael and a few of his colleagues and friends are corrupt. However, it is equally likely the corruption is widely spread through the Ministry of State Security. In either case, a thorough review of security within that ministry is clearly warranted. </a:t>
            </a:r>
            <a:r>
              <a:rPr lang="en-US" altLang="zh-CN" sz="1400" dirty="0"/>
              <a:t>(Continued in Epilogue)</a:t>
            </a:r>
            <a:endParaRPr lang="en-US" sz="1400" dirty="0"/>
          </a:p>
        </p:txBody>
      </p:sp>
      <p:sp>
        <p:nvSpPr>
          <p:cNvPr id="4" name="Slide Number Placeholder 3">
            <a:extLst>
              <a:ext uri="{FF2B5EF4-FFF2-40B4-BE49-F238E27FC236}">
                <a16:creationId xmlns:a16="http://schemas.microsoft.com/office/drawing/2014/main" id="{96BB935F-8C6D-46D8-850A-9781200E0BA8}"/>
              </a:ext>
            </a:extLst>
          </p:cNvPr>
          <p:cNvSpPr>
            <a:spLocks noGrp="1"/>
          </p:cNvSpPr>
          <p:nvPr>
            <p:ph type="sldNum" sz="quarter" idx="12"/>
          </p:nvPr>
        </p:nvSpPr>
        <p:spPr/>
        <p:txBody>
          <a:bodyPr/>
          <a:lstStyle/>
          <a:p>
            <a:fld id="{C2F2C5E4-C367-4F50-B525-57F17A5873F9}" type="slidenum">
              <a:rPr lang="en-US" smtClean="0"/>
              <a:t>54</a:t>
            </a:fld>
            <a:endParaRPr lang="en-US"/>
          </a:p>
        </p:txBody>
      </p:sp>
      <p:sp>
        <p:nvSpPr>
          <p:cNvPr id="5" name="TextBox 4">
            <a:extLst>
              <a:ext uri="{FF2B5EF4-FFF2-40B4-BE49-F238E27FC236}">
                <a16:creationId xmlns:a16="http://schemas.microsoft.com/office/drawing/2014/main" id="{41016E4F-1CB0-4BF6-83F8-3C0964B75364}"/>
              </a:ext>
            </a:extLst>
          </p:cNvPr>
          <p:cNvSpPr txBox="1"/>
          <p:nvPr/>
        </p:nvSpPr>
        <p:spPr>
          <a:xfrm>
            <a:off x="419101" y="1019175"/>
            <a:ext cx="11344274" cy="3887346"/>
          </a:xfrm>
          <a:prstGeom prst="rect">
            <a:avLst/>
          </a:prstGeom>
          <a:noFill/>
        </p:spPr>
        <p:txBody>
          <a:bodyPr wrap="square" rtlCol="0">
            <a:spAutoFit/>
          </a:bodyPr>
          <a:lstStyle/>
          <a:p>
            <a:pPr>
              <a:lnSpc>
                <a:spcPct val="120000"/>
              </a:lnSpc>
            </a:pPr>
            <a:r>
              <a:rPr lang="zh-CN" altLang="en-US" sz="2300" dirty="0"/>
              <a:t>请记得我在北京昌平区住了</a:t>
            </a:r>
            <a:r>
              <a:rPr lang="en-US" altLang="zh-CN" sz="2300" dirty="0"/>
              <a:t>11</a:t>
            </a:r>
            <a:r>
              <a:rPr lang="zh-CN" altLang="en-US" sz="2300" dirty="0"/>
              <a:t>年。在那</a:t>
            </a:r>
            <a:r>
              <a:rPr lang="en-US" altLang="zh-CN" sz="2300" dirty="0"/>
              <a:t>10</a:t>
            </a:r>
            <a:r>
              <a:rPr lang="zh-CN" altLang="en-US" sz="2300" dirty="0"/>
              <a:t>年里，我是一名全职高中教师。我在班内外一直百分之百地支持中国政府，中国共产党。</a:t>
            </a:r>
            <a:r>
              <a:rPr lang="en-US" altLang="zh-CN" sz="2300" dirty="0"/>
              <a:t>11</a:t>
            </a:r>
            <a:r>
              <a:rPr lang="zh-CN" altLang="en-US" sz="2300" dirty="0"/>
              <a:t>年来，我一直努力工作，花自己的钱去旅游，学习中国的艺术、历史、文化、哲学、医学等等。我发表了</a:t>
            </a:r>
            <a:r>
              <a:rPr lang="en-US" altLang="zh-CN" sz="2300" dirty="0"/>
              <a:t>65</a:t>
            </a:r>
            <a:r>
              <a:rPr lang="zh-CN" altLang="en-US" sz="2300" dirty="0"/>
              <a:t>多篇文章，宣传中国艺术、历史、文化、哲学、医学等。相比之下，我几乎所有的外国同事和北京汇佳外国学校的大多数中国同事经常侮辱和嘲笑中国政府</a:t>
            </a:r>
            <a:r>
              <a:rPr lang="en-US" altLang="zh-CN" sz="2300" dirty="0"/>
              <a:t>/</a:t>
            </a:r>
            <a:r>
              <a:rPr lang="zh-CN" altLang="en-US" sz="2300" dirty="0"/>
              <a:t>中国共产党。一、二、三起“不幸”事件几乎可以肯定是巧合。然而，越来越多的可疑事件（以及非常令人不快、痛苦的）表明，这些事件并不是偶然发生的。 也许“问题”只是迈克尔和他的一些同事和朋友腐败。然而，同样有可能腐败在国家安全部广泛传播。 在这两种情况下，显然有必要对该部内部的安全进行彻底审查。 （本节在结语中继续）</a:t>
            </a:r>
            <a:endParaRPr lang="en-US" sz="2300" dirty="0"/>
          </a:p>
        </p:txBody>
      </p:sp>
    </p:spTree>
    <p:extLst>
      <p:ext uri="{BB962C8B-B14F-4D97-AF65-F5344CB8AC3E}">
        <p14:creationId xmlns:p14="http://schemas.microsoft.com/office/powerpoint/2010/main" val="38698062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84ED-1BED-4EAB-A0BB-BE6CC5564021}"/>
              </a:ext>
            </a:extLst>
          </p:cNvPr>
          <p:cNvSpPr>
            <a:spLocks noGrp="1"/>
          </p:cNvSpPr>
          <p:nvPr>
            <p:ph type="title"/>
          </p:nvPr>
        </p:nvSpPr>
        <p:spPr/>
        <p:txBody>
          <a:bodyPr>
            <a:normAutofit/>
          </a:bodyPr>
          <a:lstStyle/>
          <a:p>
            <a:pPr algn="ctr"/>
            <a:r>
              <a:rPr lang="zh-CN" altLang="en-US" dirty="0"/>
              <a:t>迈克尔与张鹏跃先生之间的联系？</a:t>
            </a:r>
            <a:br>
              <a:rPr lang="en-US" altLang="zh-CN" dirty="0"/>
            </a:br>
            <a:r>
              <a:rPr lang="en-US" sz="1600" dirty="0"/>
              <a:t>Contact between Michael and Mr. Zhang Peng Yue?</a:t>
            </a:r>
          </a:p>
        </p:txBody>
      </p:sp>
      <p:sp>
        <p:nvSpPr>
          <p:cNvPr id="3" name="Content Placeholder 2">
            <a:extLst>
              <a:ext uri="{FF2B5EF4-FFF2-40B4-BE49-F238E27FC236}">
                <a16:creationId xmlns:a16="http://schemas.microsoft.com/office/drawing/2014/main" id="{FA8E3BE7-0A5C-4BBC-81CA-742350339CE0}"/>
              </a:ext>
            </a:extLst>
          </p:cNvPr>
          <p:cNvSpPr>
            <a:spLocks noGrp="1"/>
          </p:cNvSpPr>
          <p:nvPr>
            <p:ph idx="1"/>
          </p:nvPr>
        </p:nvSpPr>
        <p:spPr/>
        <p:txBody>
          <a:bodyPr>
            <a:normAutofit fontScale="92500"/>
          </a:bodyPr>
          <a:lstStyle/>
          <a:p>
            <a:pPr marL="0" indent="0">
              <a:lnSpc>
                <a:spcPct val="130000"/>
              </a:lnSpc>
              <a:buNone/>
            </a:pPr>
            <a:r>
              <a:rPr lang="zh-CN" altLang="en-US" dirty="0"/>
              <a:t>迈克尔或他的同事与张鹏跃先生或将苗慧介绍给张鹏跃先生的北京大学个人之间是否有任何联系？</a:t>
            </a:r>
            <a:endParaRPr lang="en-US" altLang="zh-CN" dirty="0"/>
          </a:p>
          <a:p>
            <a:pPr marL="0" indent="0">
              <a:lnSpc>
                <a:spcPct val="130000"/>
              </a:lnSpc>
              <a:buNone/>
            </a:pPr>
            <a:r>
              <a:rPr lang="zh-CN" altLang="en-US" dirty="0"/>
              <a:t>张鹏跃先生对苗慧女士的犯罪是极其残忍和精心策划的。值得调查。残忍和虐待狂与国家安全部“迈克尔”其他行为固有的虐待狂是一致的。</a:t>
            </a:r>
          </a:p>
          <a:p>
            <a:pPr marL="0" indent="0">
              <a:lnSpc>
                <a:spcPct val="130000"/>
              </a:lnSpc>
              <a:buNone/>
            </a:pPr>
            <a:r>
              <a:rPr lang="en-US" sz="1400" dirty="0"/>
              <a:t>Are there any connections between Michael or his associates and Mr. Zhang Peng Yue, or the intermediary that introduced M.H. to Mr. Zhang Peng Yue?</a:t>
            </a:r>
          </a:p>
          <a:p>
            <a:pPr marL="0" indent="0">
              <a:buNone/>
            </a:pPr>
            <a:r>
              <a:rPr lang="en-US" sz="1400" dirty="0"/>
              <a:t>There was a calculated cruelty in the design of the crime Mr. Zhang Peng Yue inflicted upon Ms. M.H. that deserves investigation, and it is consistent with the duplicity and sadism of “Michael’s” other behaviors. </a:t>
            </a:r>
          </a:p>
          <a:p>
            <a:pPr marL="0" indent="0">
              <a:buNone/>
            </a:pPr>
            <a:r>
              <a:rPr lang="zh-CN" altLang="en-US" dirty="0">
                <a:solidFill>
                  <a:srgbClr val="FF0000"/>
                </a:solidFill>
              </a:rPr>
              <a:t>见附件</a:t>
            </a:r>
            <a:r>
              <a:rPr lang="en-US" altLang="zh-CN" dirty="0">
                <a:solidFill>
                  <a:srgbClr val="FF0000"/>
                </a:solidFill>
              </a:rPr>
              <a:t>13</a:t>
            </a:r>
            <a:r>
              <a:rPr lang="zh-CN" altLang="en-US" dirty="0">
                <a:solidFill>
                  <a:srgbClr val="FF0000"/>
                </a:solidFill>
              </a:rPr>
              <a:t>：性掠食者的受害者在沉默中受苦</a:t>
            </a:r>
            <a:endParaRPr lang="en-US" altLang="zh-CN" dirty="0">
              <a:solidFill>
                <a:srgbClr val="FF0000"/>
              </a:solidFill>
            </a:endParaRPr>
          </a:p>
          <a:p>
            <a:pPr marL="0" indent="0">
              <a:buNone/>
            </a:pPr>
            <a:r>
              <a:rPr lang="en-US" sz="1600" dirty="0">
                <a:solidFill>
                  <a:srgbClr val="FF0000"/>
                </a:solidFill>
              </a:rPr>
              <a:t>See Attachment 13: Victims of Sex Predators Suffer in Silence</a:t>
            </a:r>
          </a:p>
          <a:p>
            <a:pPr marL="0" indent="0">
              <a:buNone/>
            </a:pPr>
            <a:endParaRPr lang="en-US" dirty="0">
              <a:solidFill>
                <a:srgbClr val="FF0000"/>
              </a:solidFill>
            </a:endParaRPr>
          </a:p>
        </p:txBody>
      </p:sp>
      <p:sp>
        <p:nvSpPr>
          <p:cNvPr id="4" name="Slide Number Placeholder 3">
            <a:extLst>
              <a:ext uri="{FF2B5EF4-FFF2-40B4-BE49-F238E27FC236}">
                <a16:creationId xmlns:a16="http://schemas.microsoft.com/office/drawing/2014/main" id="{50345AF0-D959-4755-91D0-09037E04F109}"/>
              </a:ext>
            </a:extLst>
          </p:cNvPr>
          <p:cNvSpPr>
            <a:spLocks noGrp="1"/>
          </p:cNvSpPr>
          <p:nvPr>
            <p:ph type="sldNum" sz="quarter" idx="12"/>
          </p:nvPr>
        </p:nvSpPr>
        <p:spPr/>
        <p:txBody>
          <a:bodyPr/>
          <a:lstStyle/>
          <a:p>
            <a:fld id="{C2F2C5E4-C367-4F50-B525-57F17A5873F9}" type="slidenum">
              <a:rPr lang="en-US" smtClean="0"/>
              <a:t>55</a:t>
            </a:fld>
            <a:endParaRPr lang="en-US"/>
          </a:p>
        </p:txBody>
      </p:sp>
    </p:spTree>
    <p:extLst>
      <p:ext uri="{BB962C8B-B14F-4D97-AF65-F5344CB8AC3E}">
        <p14:creationId xmlns:p14="http://schemas.microsoft.com/office/powerpoint/2010/main" val="38078088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91CE2-0217-4CCA-A093-7C7B5A3D7D43}"/>
              </a:ext>
            </a:extLst>
          </p:cNvPr>
          <p:cNvSpPr>
            <a:spLocks noGrp="1"/>
          </p:cNvSpPr>
          <p:nvPr>
            <p:ph type="title"/>
          </p:nvPr>
        </p:nvSpPr>
        <p:spPr>
          <a:xfrm>
            <a:off x="676275" y="365125"/>
            <a:ext cx="10877549" cy="1325563"/>
          </a:xfrm>
        </p:spPr>
        <p:txBody>
          <a:bodyPr>
            <a:normAutofit/>
          </a:bodyPr>
          <a:lstStyle/>
          <a:p>
            <a:pPr algn="ctr"/>
            <a:r>
              <a:rPr lang="zh-CN" altLang="en-US" sz="4000" dirty="0"/>
              <a:t>问题</a:t>
            </a:r>
            <a:r>
              <a:rPr lang="en-US" altLang="zh-CN" sz="4000" dirty="0"/>
              <a:t>7 b</a:t>
            </a:r>
            <a:r>
              <a:rPr lang="zh-CN" altLang="en-US" sz="4000" dirty="0"/>
              <a:t>迈克尔与昌平市中医院的医生有联系吗？</a:t>
            </a:r>
            <a:r>
              <a:rPr lang="en-US" sz="1600" dirty="0"/>
              <a:t>Question 7 b Michael’s contacts with doctors at Chinese traditional hospital in Changping?</a:t>
            </a:r>
          </a:p>
        </p:txBody>
      </p:sp>
      <p:sp>
        <p:nvSpPr>
          <p:cNvPr id="3" name="Content Placeholder 2">
            <a:extLst>
              <a:ext uri="{FF2B5EF4-FFF2-40B4-BE49-F238E27FC236}">
                <a16:creationId xmlns:a16="http://schemas.microsoft.com/office/drawing/2014/main" id="{82B43FEE-0DB3-49A8-A24C-A71792462B5A}"/>
              </a:ext>
            </a:extLst>
          </p:cNvPr>
          <p:cNvSpPr>
            <a:spLocks noGrp="1"/>
          </p:cNvSpPr>
          <p:nvPr>
            <p:ph idx="1"/>
          </p:nvPr>
        </p:nvSpPr>
        <p:spPr/>
        <p:txBody>
          <a:bodyPr/>
          <a:lstStyle/>
          <a:p>
            <a:pPr marL="0" indent="0">
              <a:buNone/>
            </a:pPr>
            <a:r>
              <a:rPr lang="en-US" altLang="zh-CN" dirty="0"/>
              <a:t>b</a:t>
            </a:r>
            <a:r>
              <a:rPr lang="zh-CN" altLang="en-US" dirty="0"/>
              <a:t>。 迈克尔和</a:t>
            </a:r>
            <a:r>
              <a:rPr lang="en-US" altLang="zh-CN" dirty="0"/>
              <a:t>/</a:t>
            </a:r>
            <a:r>
              <a:rPr lang="zh-CN" altLang="en-US" dirty="0"/>
              <a:t>或其同事与昌平区中医院的医生之间是否有联系？</a:t>
            </a:r>
            <a:endParaRPr lang="en-US" altLang="zh-CN" dirty="0"/>
          </a:p>
          <a:p>
            <a:pPr marL="0" indent="0">
              <a:buNone/>
            </a:pPr>
            <a:r>
              <a:rPr lang="en-US" sz="1400" dirty="0"/>
              <a:t>b. Are there any connections between Michael and/or his associates and the doctors at the Chinese Traditional Hospital in Changping District?</a:t>
            </a:r>
          </a:p>
          <a:p>
            <a:pPr marL="0" indent="0">
              <a:lnSpc>
                <a:spcPct val="120000"/>
              </a:lnSpc>
              <a:buNone/>
            </a:pPr>
            <a:r>
              <a:rPr lang="zh-CN" altLang="en-US" dirty="0"/>
              <a:t>苗慧去昌平一家传统中医院堕胎时，医生给她施加了很大的压力，要求她不要堕胎。 这似乎“不寻常”。 （有关详细信息，请参见附件</a:t>
            </a:r>
            <a:r>
              <a:rPr lang="en-US" altLang="zh-CN" dirty="0"/>
              <a:t>13</a:t>
            </a:r>
            <a:r>
              <a:rPr lang="zh-CN" altLang="en-US" dirty="0"/>
              <a:t>。）中国的医生是否经常向未婚妇女施加压力，要求他们不要堕胎？</a:t>
            </a:r>
            <a:r>
              <a:rPr lang="en-US" sz="1400" dirty="0"/>
              <a:t>When M.H. went to get an abortion at the Chinese traditional hospital in Changping, the doctor put a great deal of pressure on her to not have an abortion. That seems “unusual.” (See </a:t>
            </a:r>
            <a:r>
              <a:rPr lang="en-US" sz="1400" dirty="0" err="1">
                <a:solidFill>
                  <a:srgbClr val="FF0000"/>
                </a:solidFill>
              </a:rPr>
              <a:t>See</a:t>
            </a:r>
            <a:r>
              <a:rPr lang="en-US" sz="1400" dirty="0">
                <a:solidFill>
                  <a:srgbClr val="FF0000"/>
                </a:solidFill>
              </a:rPr>
              <a:t> Attachment 13: Victims of Sex Predators Suffer in Silence</a:t>
            </a:r>
            <a:r>
              <a:rPr lang="en-US" sz="1400" dirty="0"/>
              <a:t>.) Do doctors in China often put pressure on unmarried, jobless women and rape victims to </a:t>
            </a:r>
            <a:r>
              <a:rPr lang="en-US" sz="1400" i="1" dirty="0"/>
              <a:t>not </a:t>
            </a:r>
            <a:r>
              <a:rPr lang="en-US" sz="1400" dirty="0"/>
              <a:t>have an abortion?</a:t>
            </a:r>
          </a:p>
          <a:p>
            <a:pPr marL="0" indent="0">
              <a:buNone/>
            </a:pPr>
            <a:endParaRPr lang="en-US" dirty="0"/>
          </a:p>
        </p:txBody>
      </p:sp>
      <p:sp>
        <p:nvSpPr>
          <p:cNvPr id="4" name="Slide Number Placeholder 3">
            <a:extLst>
              <a:ext uri="{FF2B5EF4-FFF2-40B4-BE49-F238E27FC236}">
                <a16:creationId xmlns:a16="http://schemas.microsoft.com/office/drawing/2014/main" id="{49B2EF1C-6A3A-49EC-9EED-DADF23344CEC}"/>
              </a:ext>
            </a:extLst>
          </p:cNvPr>
          <p:cNvSpPr>
            <a:spLocks noGrp="1"/>
          </p:cNvSpPr>
          <p:nvPr>
            <p:ph type="sldNum" sz="quarter" idx="12"/>
          </p:nvPr>
        </p:nvSpPr>
        <p:spPr/>
        <p:txBody>
          <a:bodyPr/>
          <a:lstStyle/>
          <a:p>
            <a:fld id="{C2F2C5E4-C367-4F50-B525-57F17A5873F9}" type="slidenum">
              <a:rPr lang="en-US" smtClean="0"/>
              <a:t>56</a:t>
            </a:fld>
            <a:endParaRPr lang="en-US"/>
          </a:p>
        </p:txBody>
      </p:sp>
    </p:spTree>
    <p:extLst>
      <p:ext uri="{BB962C8B-B14F-4D97-AF65-F5344CB8AC3E}">
        <p14:creationId xmlns:p14="http://schemas.microsoft.com/office/powerpoint/2010/main" val="23627317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902A0-4929-4237-B078-5F8B5DE7FF47}"/>
              </a:ext>
            </a:extLst>
          </p:cNvPr>
          <p:cNvSpPr>
            <a:spLocks noGrp="1"/>
          </p:cNvSpPr>
          <p:nvPr>
            <p:ph type="title"/>
          </p:nvPr>
        </p:nvSpPr>
        <p:spPr>
          <a:xfrm>
            <a:off x="838200" y="365125"/>
            <a:ext cx="10515600" cy="892175"/>
          </a:xfrm>
        </p:spPr>
        <p:txBody>
          <a:bodyPr>
            <a:normAutofit fontScale="90000"/>
          </a:bodyPr>
          <a:lstStyle/>
          <a:p>
            <a:pPr algn="ctr"/>
            <a:r>
              <a:rPr lang="zh-CN" dirty="0"/>
              <a:t>问题8a迈克尔与沙特阿拉伯人联系</a:t>
            </a:r>
            <a:r>
              <a:rPr lang="en-US" altLang="zh-CN" dirty="0"/>
              <a:t> </a:t>
            </a:r>
            <a:br>
              <a:rPr lang="en-US" altLang="zh-CN" dirty="0"/>
            </a:br>
            <a:r>
              <a:rPr lang="en-US" sz="1600" dirty="0"/>
              <a:t>Question 8a Michael contacts with Saudis</a:t>
            </a:r>
          </a:p>
        </p:txBody>
      </p:sp>
      <p:sp>
        <p:nvSpPr>
          <p:cNvPr id="3" name="Content Placeholder 2">
            <a:extLst>
              <a:ext uri="{FF2B5EF4-FFF2-40B4-BE49-F238E27FC236}">
                <a16:creationId xmlns:a16="http://schemas.microsoft.com/office/drawing/2014/main" id="{F7B788B7-2D27-4F05-95C5-6E4EB4E4BA22}"/>
              </a:ext>
            </a:extLst>
          </p:cNvPr>
          <p:cNvSpPr>
            <a:spLocks noGrp="1"/>
          </p:cNvSpPr>
          <p:nvPr>
            <p:ph idx="1"/>
          </p:nvPr>
        </p:nvSpPr>
        <p:spPr>
          <a:xfrm>
            <a:off x="838200" y="1460500"/>
            <a:ext cx="10515600" cy="820153"/>
          </a:xfrm>
        </p:spPr>
        <p:txBody>
          <a:bodyPr/>
          <a:lstStyle/>
          <a:p>
            <a:r>
              <a:rPr lang="zh-CN" altLang="en-US" dirty="0"/>
              <a:t>迈克尔或他的密友是否与任何沙特阿拉伯商人有联系？</a:t>
            </a:r>
            <a:endParaRPr lang="en-US" altLang="zh-CN" dirty="0"/>
          </a:p>
          <a:p>
            <a:r>
              <a:rPr lang="en-US" sz="1400" dirty="0"/>
              <a:t>Has Michael or his close associates been in contact with any Saudi Arabian businessmen?</a:t>
            </a:r>
          </a:p>
        </p:txBody>
      </p:sp>
      <p:sp>
        <p:nvSpPr>
          <p:cNvPr id="4" name="Slide Number Placeholder 3">
            <a:extLst>
              <a:ext uri="{FF2B5EF4-FFF2-40B4-BE49-F238E27FC236}">
                <a16:creationId xmlns:a16="http://schemas.microsoft.com/office/drawing/2014/main" id="{C62FF9E8-197F-45E6-AB11-9C2614BC8B79}"/>
              </a:ext>
            </a:extLst>
          </p:cNvPr>
          <p:cNvSpPr>
            <a:spLocks noGrp="1"/>
          </p:cNvSpPr>
          <p:nvPr>
            <p:ph type="sldNum" sz="quarter" idx="12"/>
          </p:nvPr>
        </p:nvSpPr>
        <p:spPr/>
        <p:txBody>
          <a:bodyPr/>
          <a:lstStyle/>
          <a:p>
            <a:fld id="{C2F2C5E4-C367-4F50-B525-57F17A5873F9}" type="slidenum">
              <a:rPr lang="en-US" smtClean="0"/>
              <a:t>57</a:t>
            </a:fld>
            <a:endParaRPr lang="en-US"/>
          </a:p>
        </p:txBody>
      </p:sp>
      <p:sp>
        <p:nvSpPr>
          <p:cNvPr id="5" name="TextBox 4">
            <a:extLst>
              <a:ext uri="{FF2B5EF4-FFF2-40B4-BE49-F238E27FC236}">
                <a16:creationId xmlns:a16="http://schemas.microsoft.com/office/drawing/2014/main" id="{C44F3890-6FF1-43E9-B726-BCE9E9735776}"/>
              </a:ext>
            </a:extLst>
          </p:cNvPr>
          <p:cNvSpPr txBox="1"/>
          <p:nvPr/>
        </p:nvSpPr>
        <p:spPr>
          <a:xfrm>
            <a:off x="838198" y="2368012"/>
            <a:ext cx="10515600" cy="2646302"/>
          </a:xfrm>
          <a:prstGeom prst="rect">
            <a:avLst/>
          </a:prstGeom>
          <a:noFill/>
        </p:spPr>
        <p:txBody>
          <a:bodyPr wrap="square" rtlCol="0">
            <a:spAutoFit/>
          </a:bodyPr>
          <a:lstStyle/>
          <a:p>
            <a:pPr marL="0" marR="0">
              <a:lnSpc>
                <a:spcPct val="107000"/>
              </a:lnSpc>
              <a:spcBef>
                <a:spcPts val="0"/>
              </a:spcBef>
              <a:spcAft>
                <a:spcPts val="800"/>
              </a:spcAft>
            </a:pPr>
            <a:r>
              <a:rPr lang="en-US" altLang="zh-CN" sz="1800" b="1" dirty="0">
                <a:effectLst/>
                <a:latin typeface="Calibri" panose="020F0502020204030204" pitchFamily="34" charset="0"/>
                <a:ea typeface="等线" panose="02010600030101010101" pitchFamily="2" charset="-122"/>
                <a:cs typeface="Times New Roman" panose="02020603050405020304" pitchFamily="18" charset="0"/>
              </a:rPr>
              <a:t>2019</a:t>
            </a:r>
            <a:r>
              <a:rPr lang="zh-CN" altLang="en-US" sz="1800" b="1" dirty="0">
                <a:effectLst/>
                <a:latin typeface="Calibri" panose="020F0502020204030204" pitchFamily="34" charset="0"/>
                <a:ea typeface="等线" panose="02010600030101010101" pitchFamily="2" charset="-122"/>
                <a:cs typeface="Times New Roman" panose="02020603050405020304" pitchFamily="18" charset="0"/>
              </a:rPr>
              <a:t>四月</a:t>
            </a:r>
            <a:r>
              <a:rPr lang="en-US" altLang="zh-CN" sz="1800" b="1" dirty="0">
                <a:effectLst/>
                <a:latin typeface="Calibri" panose="020F0502020204030204" pitchFamily="34" charset="0"/>
                <a:ea typeface="等线" panose="02010600030101010101" pitchFamily="2" charset="-122"/>
                <a:cs typeface="Times New Roman" panose="02020603050405020304" pitchFamily="18" charset="0"/>
              </a:rPr>
              <a:t>11 –</a:t>
            </a:r>
            <a:r>
              <a:rPr lang="zh-CN" altLang="en-US" sz="1800" b="1" dirty="0">
                <a:effectLst/>
                <a:latin typeface="Calibri" panose="020F0502020204030204" pitchFamily="34" charset="0"/>
                <a:ea typeface="等线" panose="02010600030101010101" pitchFamily="2" charset="-122"/>
                <a:cs typeface="Times New Roman" panose="02020603050405020304" pitchFamily="18" charset="0"/>
              </a:rPr>
              <a:t>沙特阿拉伯人骚扰 </a:t>
            </a:r>
            <a:r>
              <a:rPr lang="en-US" sz="1800" dirty="0">
                <a:effectLst/>
                <a:latin typeface="Calibri" panose="020F0502020204030204" pitchFamily="34" charset="0"/>
                <a:ea typeface="等线" panose="02010600030101010101" pitchFamily="2" charset="-122"/>
                <a:cs typeface="Times New Roman" panose="02020603050405020304" pitchFamily="18" charset="0"/>
              </a:rPr>
              <a:t>2019 April 11  – Harassment by Saudi Arabian</a:t>
            </a:r>
          </a:p>
          <a:p>
            <a:pPr marL="0" marR="0">
              <a:lnSpc>
                <a:spcPct val="125000"/>
              </a:lnSpc>
              <a:spcBef>
                <a:spcPts val="0"/>
              </a:spcBef>
              <a:spcAft>
                <a:spcPts val="800"/>
              </a:spcAft>
            </a:pPr>
            <a:r>
              <a:rPr lang="zh-CN" altLang="en-US" sz="1800" dirty="0">
                <a:effectLst/>
                <a:latin typeface="Calibri" panose="020F0502020204030204" pitchFamily="34" charset="0"/>
                <a:ea typeface="等线" panose="02010600030101010101" pitchFamily="2" charset="-122"/>
                <a:cs typeface="Times New Roman" panose="02020603050405020304" pitchFamily="18" charset="0"/>
              </a:rPr>
              <a:t>在</a:t>
            </a:r>
            <a:r>
              <a:rPr lang="en-US" altLang="zh-CN" sz="1800" dirty="0">
                <a:effectLst/>
                <a:latin typeface="Calibri" panose="020F0502020204030204" pitchFamily="34" charset="0"/>
                <a:ea typeface="等线" panose="02010600030101010101" pitchFamily="2" charset="-122"/>
                <a:cs typeface="Times New Roman" panose="02020603050405020304" pitchFamily="18" charset="0"/>
              </a:rPr>
              <a:t>4</a:t>
            </a:r>
            <a:r>
              <a:rPr lang="zh-CN" altLang="en-US" sz="1800" dirty="0">
                <a:effectLst/>
                <a:latin typeface="Calibri" panose="020F0502020204030204" pitchFamily="34" charset="0"/>
                <a:ea typeface="等线" panose="02010600030101010101" pitchFamily="2" charset="-122"/>
                <a:cs typeface="Times New Roman" panose="02020603050405020304" pitchFamily="18" charset="0"/>
              </a:rPr>
              <a:t>月</a:t>
            </a:r>
            <a:r>
              <a:rPr lang="en-US" altLang="zh-CN" sz="1800" dirty="0">
                <a:effectLst/>
                <a:latin typeface="Calibri" panose="020F0502020204030204" pitchFamily="34" charset="0"/>
                <a:ea typeface="等线" panose="02010600030101010101" pitchFamily="2" charset="-122"/>
                <a:cs typeface="Times New Roman" panose="02020603050405020304" pitchFamily="18" charset="0"/>
              </a:rPr>
              <a:t>11</a:t>
            </a:r>
            <a:r>
              <a:rPr lang="zh-CN" altLang="en-US" sz="1800" dirty="0">
                <a:effectLst/>
                <a:latin typeface="Calibri" panose="020F0502020204030204" pitchFamily="34" charset="0"/>
                <a:ea typeface="等线" panose="02010600030101010101" pitchFamily="2" charset="-122"/>
                <a:cs typeface="Times New Roman" panose="02020603050405020304" pitchFamily="18" charset="0"/>
              </a:rPr>
              <a:t>日的一次会议上，我对学校的决定提出上诉（不给我</a:t>
            </a:r>
            <a:r>
              <a:rPr lang="en-US" altLang="zh-CN" sz="1800" dirty="0">
                <a:effectLst/>
                <a:latin typeface="Calibri" panose="020F0502020204030204" pitchFamily="34" charset="0"/>
                <a:ea typeface="等线" panose="02010600030101010101" pitchFamily="2" charset="-122"/>
                <a:cs typeface="Times New Roman" panose="02020603050405020304" pitchFamily="18" charset="0"/>
              </a:rPr>
              <a:t>2019/2020</a:t>
            </a:r>
            <a:r>
              <a:rPr lang="zh-CN" altLang="en-US" sz="1800" dirty="0">
                <a:effectLst/>
                <a:latin typeface="Calibri" panose="020F0502020204030204" pitchFamily="34" charset="0"/>
                <a:ea typeface="等线" panose="02010600030101010101" pitchFamily="2" charset="-122"/>
                <a:cs typeface="Times New Roman" panose="02020603050405020304" pitchFamily="18" charset="0"/>
              </a:rPr>
              <a:t>年的新合同）。会议是与学校校长李琰会面的。我被告知我的上诉被驳回了。在那之后，我马上去了沃尔玛，在那里我遇到了过去</a:t>
            </a:r>
            <a:r>
              <a:rPr lang="en-US" altLang="zh-CN" sz="1800" dirty="0">
                <a:effectLst/>
                <a:latin typeface="Calibri" panose="020F0502020204030204" pitchFamily="34" charset="0"/>
                <a:ea typeface="等线" panose="02010600030101010101" pitchFamily="2" charset="-122"/>
                <a:cs typeface="Times New Roman" panose="02020603050405020304" pitchFamily="18" charset="0"/>
              </a:rPr>
              <a:t>11</a:t>
            </a:r>
            <a:r>
              <a:rPr lang="zh-CN" altLang="en-US" sz="1800" dirty="0">
                <a:effectLst/>
                <a:latin typeface="Calibri" panose="020F0502020204030204" pitchFamily="34" charset="0"/>
                <a:ea typeface="等线" panose="02010600030101010101" pitchFamily="2" charset="-122"/>
                <a:cs typeface="Times New Roman" panose="02020603050405020304" pitchFamily="18" charset="0"/>
              </a:rPr>
              <a:t>年里我在中国遇到的第一个沙特阿拉伯人。他很粗鲁，侮辱了我。这是一个惊人的“巧合”，考虑到我大多数星期五在清真寺祈祷。我对他很有礼貌。偶然发生的概率是百万分之一。自</a:t>
            </a:r>
            <a:r>
              <a:rPr lang="en-US" altLang="zh-CN" sz="1800" dirty="0">
                <a:effectLst/>
                <a:latin typeface="Calibri" panose="020F0502020204030204" pitchFamily="34" charset="0"/>
                <a:ea typeface="等线" panose="02010600030101010101" pitchFamily="2" charset="-122"/>
                <a:cs typeface="Times New Roman" panose="02020603050405020304" pitchFamily="18" charset="0"/>
              </a:rPr>
              <a:t>20</a:t>
            </a:r>
            <a:r>
              <a:rPr lang="zh-CN" altLang="en-US" sz="1800" dirty="0">
                <a:effectLst/>
                <a:latin typeface="Calibri" panose="020F0502020204030204" pitchFamily="34" charset="0"/>
                <a:ea typeface="等线" panose="02010600030101010101" pitchFamily="2" charset="-122"/>
                <a:cs typeface="Times New Roman" panose="02020603050405020304" pitchFamily="18" charset="0"/>
              </a:rPr>
              <a:t>世纪</a:t>
            </a:r>
            <a:r>
              <a:rPr lang="en-US" altLang="zh-CN" sz="1800" dirty="0">
                <a:effectLst/>
                <a:latin typeface="Calibri" panose="020F0502020204030204" pitchFamily="34" charset="0"/>
                <a:ea typeface="等线" panose="02010600030101010101" pitchFamily="2" charset="-122"/>
                <a:cs typeface="Times New Roman" panose="02020603050405020304" pitchFamily="18" charset="0"/>
              </a:rPr>
              <a:t>30</a:t>
            </a:r>
            <a:r>
              <a:rPr lang="zh-CN" altLang="en-US" sz="1800" dirty="0">
                <a:effectLst/>
                <a:latin typeface="Calibri" panose="020F0502020204030204" pitchFamily="34" charset="0"/>
                <a:ea typeface="等线" panose="02010600030101010101" pitchFamily="2" charset="-122"/>
                <a:cs typeface="Times New Roman" panose="02020603050405020304" pitchFamily="18" charset="0"/>
              </a:rPr>
              <a:t>年代以来，沙特阿拉伯一直是美国的重要盟友。美国中央情报局和中东军事总部的总部设在沙特阿拉伯。</a:t>
            </a:r>
          </a:p>
          <a:p>
            <a:pPr marL="0" marR="0">
              <a:lnSpc>
                <a:spcPct val="125000"/>
              </a:lnSpc>
              <a:spcBef>
                <a:spcPts val="0"/>
              </a:spcBef>
              <a:spcAft>
                <a:spcPts val="800"/>
              </a:spcAft>
            </a:pPr>
            <a:r>
              <a:rPr lang="zh-CN" altLang="en-US" sz="1800" dirty="0">
                <a:effectLst/>
                <a:latin typeface="Calibri" panose="020F0502020204030204" pitchFamily="34" charset="0"/>
                <a:ea typeface="等线" panose="02010600030101010101" pitchFamily="2" charset="-122"/>
                <a:cs typeface="Times New Roman" panose="02020603050405020304" pitchFamily="18" charset="0"/>
              </a:rPr>
              <a:t>那个沙特阿拉伯人进入中国时登记为外国特工吗？</a:t>
            </a:r>
            <a:endParaRPr lang="en-US" sz="1800" dirty="0">
              <a:effectLst/>
              <a:latin typeface="Calibri" panose="020F0502020204030204" pitchFamily="34" charset="0"/>
              <a:ea typeface="等线" panose="02010600030101010101" pitchFamily="2" charset="-122"/>
              <a:cs typeface="Times New Roman" panose="02020603050405020304" pitchFamily="18" charset="0"/>
            </a:endParaRPr>
          </a:p>
        </p:txBody>
      </p:sp>
      <p:sp>
        <p:nvSpPr>
          <p:cNvPr id="6" name="TextBox 5">
            <a:extLst>
              <a:ext uri="{FF2B5EF4-FFF2-40B4-BE49-F238E27FC236}">
                <a16:creationId xmlns:a16="http://schemas.microsoft.com/office/drawing/2014/main" id="{D8528BE5-3D78-4484-9ADA-8D25F0C98082}"/>
              </a:ext>
            </a:extLst>
          </p:cNvPr>
          <p:cNvSpPr txBox="1"/>
          <p:nvPr/>
        </p:nvSpPr>
        <p:spPr>
          <a:xfrm>
            <a:off x="838198" y="5186307"/>
            <a:ext cx="10515600" cy="938719"/>
          </a:xfrm>
          <a:prstGeom prst="rect">
            <a:avLst/>
          </a:prstGeom>
          <a:noFill/>
        </p:spPr>
        <p:txBody>
          <a:bodyPr wrap="square" rtlCol="0">
            <a:spAutoFit/>
          </a:bodyPr>
          <a:lstStyle/>
          <a:p>
            <a:r>
              <a:rPr lang="en-US" sz="1100" dirty="0">
                <a:effectLst/>
                <a:latin typeface="Calibri" panose="020F0502020204030204" pitchFamily="34" charset="0"/>
                <a:ea typeface="等线" panose="02010600030101010101" pitchFamily="2" charset="-122"/>
                <a:cs typeface="Times New Roman" panose="02020603050405020304" pitchFamily="18" charset="0"/>
              </a:rPr>
              <a:t>I appealed the decision at my school (to not give me a new contract for 2019/2020) at a meeting April 11. That meeting was with the school Principal Diana Li. I was told my appeal was denied. Immediately after that I went to Walmart where I met the first Saudi Arabian I’ve met in China during the past 11 years. He was quite rude and openly insulted me. That is an amazing “coincidence” considering I go Friday prayer at a mosque most weeks for the past many years and was very polite to him. The probability of that being a coincidence is one in a million. Saudi Arabia has been a key American ally since the 1930s. The American CIA and military headquarters for the Middle East are headquartered in Saudi Arabia. </a:t>
            </a:r>
            <a:endParaRPr lang="en-US" sz="1100" dirty="0"/>
          </a:p>
          <a:p>
            <a:r>
              <a:rPr lang="en-US" sz="1100" dirty="0"/>
              <a:t>Did that Saudi Arabian register as a foreign agent when he entered the China?</a:t>
            </a:r>
          </a:p>
        </p:txBody>
      </p:sp>
    </p:spTree>
    <p:extLst>
      <p:ext uri="{BB962C8B-B14F-4D97-AF65-F5344CB8AC3E}">
        <p14:creationId xmlns:p14="http://schemas.microsoft.com/office/powerpoint/2010/main" val="25297354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7AE66-0874-4B8B-B008-23F8206DF2CC}"/>
              </a:ext>
            </a:extLst>
          </p:cNvPr>
          <p:cNvSpPr>
            <a:spLocks noGrp="1"/>
          </p:cNvSpPr>
          <p:nvPr>
            <p:ph type="title"/>
          </p:nvPr>
        </p:nvSpPr>
        <p:spPr/>
        <p:txBody>
          <a:bodyPr>
            <a:normAutofit/>
          </a:bodyPr>
          <a:lstStyle/>
          <a:p>
            <a:r>
              <a:rPr lang="zh-CN" altLang="en-US" dirty="0"/>
              <a:t>问题</a:t>
            </a:r>
            <a:r>
              <a:rPr lang="en-US" altLang="zh-CN" dirty="0"/>
              <a:t>8 b –</a:t>
            </a:r>
            <a:r>
              <a:rPr lang="zh-CN" altLang="en-US" dirty="0"/>
              <a:t>迈克尔在政府各部的潜在影响力</a:t>
            </a:r>
            <a:r>
              <a:rPr lang="en-US" sz="1600" dirty="0"/>
              <a:t>Question 8 c – Michael’s potential influence in China’s government ministries</a:t>
            </a:r>
          </a:p>
        </p:txBody>
      </p:sp>
      <p:sp>
        <p:nvSpPr>
          <p:cNvPr id="3" name="Content Placeholder 2">
            <a:extLst>
              <a:ext uri="{FF2B5EF4-FFF2-40B4-BE49-F238E27FC236}">
                <a16:creationId xmlns:a16="http://schemas.microsoft.com/office/drawing/2014/main" id="{5A565A86-9DDF-493C-874D-5E794122BD8A}"/>
              </a:ext>
            </a:extLst>
          </p:cNvPr>
          <p:cNvSpPr>
            <a:spLocks noGrp="1"/>
          </p:cNvSpPr>
          <p:nvPr>
            <p:ph idx="1"/>
          </p:nvPr>
        </p:nvSpPr>
        <p:spPr/>
        <p:txBody>
          <a:bodyPr/>
          <a:lstStyle/>
          <a:p>
            <a:pPr marL="0" indent="0">
              <a:lnSpc>
                <a:spcPct val="120000"/>
              </a:lnSpc>
              <a:buNone/>
            </a:pPr>
            <a:r>
              <a:rPr lang="zh-CN" altLang="en-US" dirty="0"/>
              <a:t>是否要求迈克尔就任何政府部门雇用新员工提供意见？ 特别是例如在美国出生和</a:t>
            </a:r>
            <a:r>
              <a:rPr lang="en-US" altLang="zh-CN" dirty="0"/>
              <a:t>/</a:t>
            </a:r>
            <a:r>
              <a:rPr lang="zh-CN" altLang="en-US" dirty="0"/>
              <a:t>或成长的中国人？</a:t>
            </a:r>
            <a:r>
              <a:rPr lang="en-US" sz="1400" dirty="0"/>
              <a:t>Is Michael’s input requested regarding hiring new employees in any of the government ministries? Specifically for example Chinese born and/or raised in the USA?</a:t>
            </a:r>
          </a:p>
          <a:p>
            <a:pPr marL="0" indent="0">
              <a:lnSpc>
                <a:spcPct val="120000"/>
              </a:lnSpc>
              <a:buNone/>
            </a:pPr>
            <a:r>
              <a:rPr lang="zh-CN" altLang="en-US" dirty="0"/>
              <a:t>我有理由相信至少有一个外国情报组织正在至少一个部委内部署其官员和</a:t>
            </a:r>
            <a:r>
              <a:rPr lang="en-US" altLang="zh-CN" dirty="0"/>
              <a:t>/</a:t>
            </a:r>
            <a:r>
              <a:rPr lang="zh-CN" altLang="en-US" dirty="0"/>
              <a:t>或特工。</a:t>
            </a:r>
            <a:r>
              <a:rPr lang="en-US" sz="1400" dirty="0"/>
              <a:t>I have reason to believe at least one foreign intelligence organization is planting its officer(s) and/or agent(s) in at least one of the ministries.</a:t>
            </a:r>
          </a:p>
          <a:p>
            <a:pPr marL="0" indent="0">
              <a:lnSpc>
                <a:spcPct val="120000"/>
              </a:lnSpc>
              <a:buNone/>
            </a:pPr>
            <a:r>
              <a:rPr lang="zh-CN" altLang="en-US" dirty="0"/>
              <a:t>由于该信息的敏感性质，我目前无法透露该人的身份（对我个人而言，这太危险了）。</a:t>
            </a:r>
            <a:r>
              <a:rPr lang="en-US" sz="1400" dirty="0"/>
              <a:t>I cannot at this time reveal the identity of that individual due to the sensitive nature of that information (it would be too dangerous for me personally).</a:t>
            </a:r>
          </a:p>
          <a:p>
            <a:pPr marL="0" indent="0">
              <a:buNone/>
            </a:pPr>
            <a:endParaRPr lang="en-US" dirty="0"/>
          </a:p>
        </p:txBody>
      </p:sp>
      <p:sp>
        <p:nvSpPr>
          <p:cNvPr id="4" name="Slide Number Placeholder 3">
            <a:extLst>
              <a:ext uri="{FF2B5EF4-FFF2-40B4-BE49-F238E27FC236}">
                <a16:creationId xmlns:a16="http://schemas.microsoft.com/office/drawing/2014/main" id="{FD72DD8F-48B5-4EDD-9FDF-E8B4EF5C42F5}"/>
              </a:ext>
            </a:extLst>
          </p:cNvPr>
          <p:cNvSpPr>
            <a:spLocks noGrp="1"/>
          </p:cNvSpPr>
          <p:nvPr>
            <p:ph type="sldNum" sz="quarter" idx="12"/>
          </p:nvPr>
        </p:nvSpPr>
        <p:spPr/>
        <p:txBody>
          <a:bodyPr/>
          <a:lstStyle/>
          <a:p>
            <a:fld id="{C2F2C5E4-C367-4F50-B525-57F17A5873F9}" type="slidenum">
              <a:rPr lang="en-US" smtClean="0"/>
              <a:t>58</a:t>
            </a:fld>
            <a:endParaRPr lang="en-US"/>
          </a:p>
        </p:txBody>
      </p:sp>
    </p:spTree>
    <p:extLst>
      <p:ext uri="{BB962C8B-B14F-4D97-AF65-F5344CB8AC3E}">
        <p14:creationId xmlns:p14="http://schemas.microsoft.com/office/powerpoint/2010/main" val="711240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AD55-5205-41D6-82BC-A3B42108EC32}"/>
              </a:ext>
            </a:extLst>
          </p:cNvPr>
          <p:cNvSpPr>
            <a:spLocks noGrp="1"/>
          </p:cNvSpPr>
          <p:nvPr>
            <p:ph type="title"/>
          </p:nvPr>
        </p:nvSpPr>
        <p:spPr/>
        <p:txBody>
          <a:bodyPr>
            <a:normAutofit fontScale="90000"/>
          </a:bodyPr>
          <a:lstStyle/>
          <a:p>
            <a:r>
              <a:rPr lang="zh-CN" altLang="en-US" sz="3500" dirty="0"/>
              <a:t>问题</a:t>
            </a:r>
            <a:r>
              <a:rPr lang="en-US" altLang="zh-CN" sz="3500" dirty="0"/>
              <a:t>9 –</a:t>
            </a:r>
            <a:r>
              <a:rPr lang="zh-CN" altLang="en-US" sz="3500" dirty="0"/>
              <a:t>迈克尔除了与北京慧家私立学校的教职人员和管理人员外，是否与其他基督徒狂热分子有关系？</a:t>
            </a:r>
            <a:r>
              <a:rPr lang="en-US" sz="2200" dirty="0"/>
              <a:t>Question 9 – Does Michael have relationships with other Christian zealots besides those at Beijing Huijia Private School?</a:t>
            </a:r>
          </a:p>
        </p:txBody>
      </p:sp>
      <p:sp>
        <p:nvSpPr>
          <p:cNvPr id="3" name="Content Placeholder 2">
            <a:extLst>
              <a:ext uri="{FF2B5EF4-FFF2-40B4-BE49-F238E27FC236}">
                <a16:creationId xmlns:a16="http://schemas.microsoft.com/office/drawing/2014/main" id="{8B9FF867-DFA7-4AC4-A6E5-1AB497F63403}"/>
              </a:ext>
            </a:extLst>
          </p:cNvPr>
          <p:cNvSpPr>
            <a:spLocks noGrp="1"/>
          </p:cNvSpPr>
          <p:nvPr>
            <p:ph idx="1"/>
          </p:nvPr>
        </p:nvSpPr>
        <p:spPr>
          <a:xfrm>
            <a:off x="695325" y="5280025"/>
            <a:ext cx="10515600" cy="1441450"/>
          </a:xfrm>
        </p:spPr>
        <p:txBody>
          <a:bodyPr>
            <a:normAutofit lnSpcReduction="10000"/>
          </a:bodyPr>
          <a:lstStyle/>
          <a:p>
            <a:pPr marL="0" indent="0">
              <a:buNone/>
            </a:pPr>
            <a:r>
              <a:rPr lang="en-US" sz="1400" dirty="0"/>
              <a:t>Are there any connections between Michael or his associates and a security officer at the Forbidden city who uses the name “Tiger” (in Greek language) on his WeChat – that I met at the Olympic Center Fencing Club and is also a Christian Zealot?</a:t>
            </a:r>
          </a:p>
          <a:p>
            <a:pPr marL="0" indent="0">
              <a:buNone/>
            </a:pPr>
            <a:r>
              <a:rPr lang="en-US" sz="1400" dirty="0"/>
              <a:t>On about August 1 – 3 I noticed a post on Tiger’s Weixin complaining that Chinese girls “date foreign men as old as their father.” I thought that was odd. What business is it of his who dates who? Do some wealthy Chinese men have much younger mistresses? I searched for that post later in the day and it had been removed. Still… it appeared to be racial prejudice. Because Tiger works in some security related field at the Forbidden City, is clearly prejudiced against older foreign men, and is very outspoken about his Christian faith I was curious if he also knows “Michael.”</a:t>
            </a:r>
          </a:p>
          <a:p>
            <a:pPr marL="0" indent="0">
              <a:buNone/>
            </a:pPr>
            <a:endParaRPr lang="en-US" dirty="0"/>
          </a:p>
        </p:txBody>
      </p:sp>
      <p:sp>
        <p:nvSpPr>
          <p:cNvPr id="4" name="Slide Number Placeholder 3">
            <a:extLst>
              <a:ext uri="{FF2B5EF4-FFF2-40B4-BE49-F238E27FC236}">
                <a16:creationId xmlns:a16="http://schemas.microsoft.com/office/drawing/2014/main" id="{56C25581-A8F6-4727-B89C-E546B753C569}"/>
              </a:ext>
            </a:extLst>
          </p:cNvPr>
          <p:cNvSpPr>
            <a:spLocks noGrp="1"/>
          </p:cNvSpPr>
          <p:nvPr>
            <p:ph type="sldNum" sz="quarter" idx="12"/>
          </p:nvPr>
        </p:nvSpPr>
        <p:spPr/>
        <p:txBody>
          <a:bodyPr/>
          <a:lstStyle/>
          <a:p>
            <a:fld id="{C2F2C5E4-C367-4F50-B525-57F17A5873F9}" type="slidenum">
              <a:rPr lang="en-US" smtClean="0"/>
              <a:t>59</a:t>
            </a:fld>
            <a:endParaRPr lang="en-US"/>
          </a:p>
        </p:txBody>
      </p:sp>
      <p:sp>
        <p:nvSpPr>
          <p:cNvPr id="5" name="TextBox 4">
            <a:extLst>
              <a:ext uri="{FF2B5EF4-FFF2-40B4-BE49-F238E27FC236}">
                <a16:creationId xmlns:a16="http://schemas.microsoft.com/office/drawing/2014/main" id="{17AFA9D7-61B5-4E1A-A62A-CA9656D00FB6}"/>
              </a:ext>
            </a:extLst>
          </p:cNvPr>
          <p:cNvSpPr txBox="1"/>
          <p:nvPr/>
        </p:nvSpPr>
        <p:spPr>
          <a:xfrm>
            <a:off x="419101" y="1690688"/>
            <a:ext cx="11353800" cy="3609130"/>
          </a:xfrm>
          <a:prstGeom prst="rect">
            <a:avLst/>
          </a:prstGeom>
          <a:noFill/>
        </p:spPr>
        <p:txBody>
          <a:bodyPr wrap="square" rtlCol="0">
            <a:spAutoFit/>
          </a:bodyPr>
          <a:lstStyle/>
          <a:p>
            <a:pPr>
              <a:lnSpc>
                <a:spcPct val="120000"/>
              </a:lnSpc>
            </a:pPr>
            <a:r>
              <a:rPr lang="zh-CN" altLang="en-US" sz="2400" dirty="0"/>
              <a:t>迈克尔或他的同伙与紫禁城的一名中国安保人员在微信上使用“老虎”这个名字（用希腊语写）之间有什么联系吗？我在奥林匹克中心击剑俱乐部遇到了“老虎”。他似乎是一个基督教狂热分子。</a:t>
            </a:r>
          </a:p>
          <a:p>
            <a:pPr>
              <a:lnSpc>
                <a:spcPct val="120000"/>
              </a:lnSpc>
            </a:pPr>
            <a:r>
              <a:rPr lang="zh-CN" altLang="en-US" sz="2400" dirty="0"/>
              <a:t>大约在</a:t>
            </a:r>
            <a:r>
              <a:rPr lang="en-US" altLang="zh-CN" sz="2400" dirty="0"/>
              <a:t>8</a:t>
            </a:r>
            <a:r>
              <a:rPr lang="zh-CN" altLang="en-US" sz="2400" dirty="0"/>
              <a:t>月</a:t>
            </a:r>
            <a:r>
              <a:rPr lang="en-US" altLang="zh-CN" sz="2400" dirty="0"/>
              <a:t>1</a:t>
            </a:r>
            <a:r>
              <a:rPr lang="zh-CN" altLang="en-US" sz="2400" dirty="0"/>
              <a:t>日至</a:t>
            </a:r>
            <a:r>
              <a:rPr lang="en-US" altLang="zh-CN" sz="2400" dirty="0"/>
              <a:t>3</a:t>
            </a:r>
            <a:r>
              <a:rPr lang="zh-CN" altLang="en-US" sz="2400" dirty="0"/>
              <a:t>日，我注意到老虎的微信上有一个帖子，抱怨中国女孩“和父亲一样大的外国男人约会”，我觉得这很奇怪。他跟谁约会有什么关系？一些富有的中国男人有年轻得多的情妇吗？我在当天晚些时候搜索了那个帖子，但它已经被删除了。不过</a:t>
            </a:r>
            <a:r>
              <a:rPr lang="en-US" altLang="zh-CN" sz="2400" dirty="0"/>
              <a:t>…</a:t>
            </a:r>
            <a:r>
              <a:rPr lang="zh-CN" altLang="en-US" sz="2400" dirty="0"/>
              <a:t>这似乎是种族偏见。因为老虎在紫禁城的一些安全相关领域工作，而且他对基督教信仰非常坦率，我很好奇他是否也是“迈克尔”的朋友</a:t>
            </a:r>
            <a:endParaRPr lang="en-US" sz="2400" dirty="0"/>
          </a:p>
        </p:txBody>
      </p:sp>
    </p:spTree>
    <p:extLst>
      <p:ext uri="{BB962C8B-B14F-4D97-AF65-F5344CB8AC3E}">
        <p14:creationId xmlns:p14="http://schemas.microsoft.com/office/powerpoint/2010/main" val="987788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A5407-0F08-4515-8D59-1739AE7D5DD3}"/>
              </a:ext>
            </a:extLst>
          </p:cNvPr>
          <p:cNvSpPr>
            <a:spLocks noGrp="1"/>
          </p:cNvSpPr>
          <p:nvPr>
            <p:ph type="title"/>
          </p:nvPr>
        </p:nvSpPr>
        <p:spPr>
          <a:xfrm>
            <a:off x="430102" y="56520"/>
            <a:ext cx="11034133" cy="578053"/>
          </a:xfrm>
        </p:spPr>
        <p:txBody>
          <a:bodyPr>
            <a:normAutofit fontScale="90000"/>
          </a:bodyPr>
          <a:lstStyle/>
          <a:p>
            <a:pPr algn="ctr"/>
            <a:r>
              <a:rPr lang="en-US" sz="3000" dirty="0"/>
              <a:t>Chain of foreign influence leading to “Michael’s” repeated criminal actions</a:t>
            </a:r>
            <a:r>
              <a:rPr lang="en-US" sz="2400" dirty="0"/>
              <a:t> 2</a:t>
            </a:r>
          </a:p>
        </p:txBody>
      </p:sp>
      <p:sp>
        <p:nvSpPr>
          <p:cNvPr id="7" name="TextBox 6">
            <a:extLst>
              <a:ext uri="{FF2B5EF4-FFF2-40B4-BE49-F238E27FC236}">
                <a16:creationId xmlns:a16="http://schemas.microsoft.com/office/drawing/2014/main" id="{5B1C4FE3-0645-464B-8261-D33D1DDA2A26}"/>
              </a:ext>
            </a:extLst>
          </p:cNvPr>
          <p:cNvSpPr txBox="1"/>
          <p:nvPr/>
        </p:nvSpPr>
        <p:spPr>
          <a:xfrm>
            <a:off x="2261730" y="4784811"/>
            <a:ext cx="1889673" cy="1892826"/>
          </a:xfrm>
          <a:prstGeom prst="rect">
            <a:avLst/>
          </a:prstGeom>
          <a:solidFill>
            <a:schemeClr val="bg1">
              <a:lumMod val="95000"/>
            </a:schemeClr>
          </a:solidFill>
          <a:ln>
            <a:solidFill>
              <a:schemeClr val="tx1"/>
            </a:solidFill>
            <a:prstDash val="solid"/>
          </a:ln>
        </p:spPr>
        <p:txBody>
          <a:bodyPr wrap="square" rtlCol="0">
            <a:spAutoFit/>
          </a:bodyPr>
          <a:lstStyle/>
          <a:p>
            <a:pPr algn="ctr"/>
            <a:r>
              <a:rPr lang="en-US" altLang="zh-CN" sz="1200" dirty="0"/>
              <a:t>2015</a:t>
            </a:r>
            <a:r>
              <a:rPr lang="zh-CN" altLang="en-US" sz="1200" dirty="0"/>
              <a:t>年，我被迫进入北京汇佳学校的（</a:t>
            </a:r>
            <a:r>
              <a:rPr lang="en-US" altLang="zh-CN" sz="1200" dirty="0"/>
              <a:t>IB</a:t>
            </a:r>
            <a:r>
              <a:rPr lang="zh-CN" altLang="en-US" sz="1200" dirty="0"/>
              <a:t>）英语系。 该部门的负责人是孙秀娟女士。 她还是北京这一地区最大的基督教地下教会的首席部长。</a:t>
            </a:r>
            <a:r>
              <a:rPr lang="en-US" sz="900" dirty="0"/>
              <a:t>2015 I was put under authority of Sun Xiu Juan AKA “Shirley” at Beijing Huijia School – She is also head minister of the largest Christian underground church in this district of Beijing.</a:t>
            </a:r>
            <a:endParaRPr lang="en-US" sz="900" b="1" dirty="0"/>
          </a:p>
        </p:txBody>
      </p:sp>
      <p:sp>
        <p:nvSpPr>
          <p:cNvPr id="10" name="TextBox 9">
            <a:extLst>
              <a:ext uri="{FF2B5EF4-FFF2-40B4-BE49-F238E27FC236}">
                <a16:creationId xmlns:a16="http://schemas.microsoft.com/office/drawing/2014/main" id="{253A9EA9-99F8-43D7-BBF9-7AD9FEEBA572}"/>
              </a:ext>
            </a:extLst>
          </p:cNvPr>
          <p:cNvSpPr txBox="1"/>
          <p:nvPr/>
        </p:nvSpPr>
        <p:spPr>
          <a:xfrm>
            <a:off x="2269270" y="3501542"/>
            <a:ext cx="1889674" cy="1200329"/>
          </a:xfrm>
          <a:prstGeom prst="rect">
            <a:avLst/>
          </a:prstGeom>
          <a:solidFill>
            <a:schemeClr val="bg1">
              <a:lumMod val="95000"/>
            </a:schemeClr>
          </a:solidFill>
          <a:ln>
            <a:solidFill>
              <a:schemeClr val="tx1"/>
            </a:solidFill>
            <a:prstDash val="solid"/>
          </a:ln>
        </p:spPr>
        <p:txBody>
          <a:bodyPr wrap="square" rtlCol="0">
            <a:spAutoFit/>
          </a:bodyPr>
          <a:lstStyle/>
          <a:p>
            <a:pPr algn="ctr"/>
            <a:r>
              <a:rPr lang="en-US" altLang="zh-CN" sz="1200" dirty="0"/>
              <a:t>2015 </a:t>
            </a:r>
            <a:r>
              <a:rPr lang="zh-CN" sz="1200" dirty="0"/>
              <a:t>北京汇佳私立学校创始人退休，其儿子“首席执行官王”接替他</a:t>
            </a:r>
            <a:r>
              <a:rPr lang="en-US" sz="1200" dirty="0"/>
              <a:t>Founder of the school Wang Zhi Zi retires, his son “CEO Wang” replaces him</a:t>
            </a:r>
          </a:p>
        </p:txBody>
      </p:sp>
      <p:sp>
        <p:nvSpPr>
          <p:cNvPr id="18" name="TextBox 17">
            <a:extLst>
              <a:ext uri="{FF2B5EF4-FFF2-40B4-BE49-F238E27FC236}">
                <a16:creationId xmlns:a16="http://schemas.microsoft.com/office/drawing/2014/main" id="{1493F4B4-3668-4ECD-AA45-A214A1BC9143}"/>
              </a:ext>
            </a:extLst>
          </p:cNvPr>
          <p:cNvSpPr txBox="1"/>
          <p:nvPr/>
        </p:nvSpPr>
        <p:spPr>
          <a:xfrm>
            <a:off x="6379348" y="4034849"/>
            <a:ext cx="2553875" cy="307777"/>
          </a:xfrm>
          <a:prstGeom prst="rect">
            <a:avLst/>
          </a:prstGeom>
          <a:noFill/>
          <a:ln>
            <a:solidFill>
              <a:schemeClr val="bg1"/>
            </a:solidFill>
          </a:ln>
        </p:spPr>
        <p:txBody>
          <a:bodyPr wrap="square" rtlCol="0">
            <a:spAutoFit/>
          </a:bodyPr>
          <a:lstStyle/>
          <a:p>
            <a:pPr algn="ctr"/>
            <a:endParaRPr lang="en-US" sz="1400" b="1" dirty="0"/>
          </a:p>
        </p:txBody>
      </p:sp>
      <p:sp>
        <p:nvSpPr>
          <p:cNvPr id="26" name="TextBox 25">
            <a:extLst>
              <a:ext uri="{FF2B5EF4-FFF2-40B4-BE49-F238E27FC236}">
                <a16:creationId xmlns:a16="http://schemas.microsoft.com/office/drawing/2014/main" id="{1C08A300-DB22-4F1F-A029-DE1B7EFF3CCF}"/>
              </a:ext>
            </a:extLst>
          </p:cNvPr>
          <p:cNvSpPr txBox="1"/>
          <p:nvPr/>
        </p:nvSpPr>
        <p:spPr>
          <a:xfrm>
            <a:off x="215749" y="2294808"/>
            <a:ext cx="1818095" cy="369332"/>
          </a:xfrm>
          <a:prstGeom prst="rect">
            <a:avLst/>
          </a:prstGeom>
          <a:solidFill>
            <a:schemeClr val="bg1">
              <a:lumMod val="95000"/>
            </a:schemeClr>
          </a:solidFill>
        </p:spPr>
        <p:txBody>
          <a:bodyPr wrap="square" rtlCol="0">
            <a:spAutoFit/>
          </a:bodyPr>
          <a:lstStyle/>
          <a:p>
            <a:pPr algn="ctr"/>
            <a:r>
              <a:rPr lang="en-US" dirty="0"/>
              <a:t>2009-Present</a:t>
            </a:r>
          </a:p>
        </p:txBody>
      </p:sp>
      <p:sp>
        <p:nvSpPr>
          <p:cNvPr id="28" name="TextBox 27">
            <a:extLst>
              <a:ext uri="{FF2B5EF4-FFF2-40B4-BE49-F238E27FC236}">
                <a16:creationId xmlns:a16="http://schemas.microsoft.com/office/drawing/2014/main" id="{58A6086B-CD4A-476A-BB46-52C15A49BAB3}"/>
              </a:ext>
            </a:extLst>
          </p:cNvPr>
          <p:cNvSpPr txBox="1"/>
          <p:nvPr/>
        </p:nvSpPr>
        <p:spPr>
          <a:xfrm>
            <a:off x="2149196" y="634573"/>
            <a:ext cx="4073246" cy="307777"/>
          </a:xfrm>
          <a:prstGeom prst="rect">
            <a:avLst/>
          </a:prstGeom>
          <a:solidFill>
            <a:schemeClr val="bg1">
              <a:lumMod val="95000"/>
            </a:schemeClr>
          </a:solidFill>
        </p:spPr>
        <p:txBody>
          <a:bodyPr wrap="square" rtlCol="0">
            <a:spAutoFit/>
          </a:bodyPr>
          <a:lstStyle/>
          <a:p>
            <a:pPr algn="ctr"/>
            <a:r>
              <a:rPr lang="en-US" sz="1400" dirty="0"/>
              <a:t>2015 – 2019 February</a:t>
            </a:r>
          </a:p>
        </p:txBody>
      </p:sp>
      <p:sp>
        <p:nvSpPr>
          <p:cNvPr id="31" name="TextBox 30">
            <a:extLst>
              <a:ext uri="{FF2B5EF4-FFF2-40B4-BE49-F238E27FC236}">
                <a16:creationId xmlns:a16="http://schemas.microsoft.com/office/drawing/2014/main" id="{BBA9DFA4-93E7-44A7-8BDB-1F35AD17051A}"/>
              </a:ext>
            </a:extLst>
          </p:cNvPr>
          <p:cNvSpPr txBox="1"/>
          <p:nvPr/>
        </p:nvSpPr>
        <p:spPr>
          <a:xfrm>
            <a:off x="82835" y="4910335"/>
            <a:ext cx="2043270" cy="1754326"/>
          </a:xfrm>
          <a:prstGeom prst="rect">
            <a:avLst/>
          </a:prstGeom>
          <a:solidFill>
            <a:schemeClr val="bg1">
              <a:lumMod val="95000"/>
            </a:schemeClr>
          </a:solidFill>
          <a:ln>
            <a:solidFill>
              <a:schemeClr val="tx1"/>
            </a:solidFill>
            <a:prstDash val="solid"/>
          </a:ln>
        </p:spPr>
        <p:txBody>
          <a:bodyPr wrap="square" rtlCol="0">
            <a:spAutoFit/>
          </a:bodyPr>
          <a:lstStyle/>
          <a:p>
            <a:r>
              <a:rPr lang="en-US" altLang="zh-CN" sz="1200" dirty="0"/>
              <a:t>2013-2018</a:t>
            </a:r>
            <a:r>
              <a:rPr lang="zh-CN" altLang="en-US" sz="1200" dirty="0"/>
              <a:t>年，我与牙医吴爱婷一起在牙科工作上花费了</a:t>
            </a:r>
            <a:r>
              <a:rPr lang="en-US" altLang="zh-CN" sz="1200" dirty="0"/>
              <a:t>40,000</a:t>
            </a:r>
            <a:r>
              <a:rPr lang="zh-CN" altLang="en-US" sz="1200" dirty="0"/>
              <a:t>多元人民币</a:t>
            </a:r>
            <a:r>
              <a:rPr lang="en-US" altLang="zh-CN" sz="1200" dirty="0"/>
              <a:t>–</a:t>
            </a:r>
            <a:r>
              <a:rPr lang="zh-CN" altLang="en-US" sz="1200" dirty="0"/>
              <a:t>她的所有工作都存在一些问题，例如，牙帽太大会引起缝隙和感染。</a:t>
            </a:r>
            <a:r>
              <a:rPr lang="en-US" sz="1200" dirty="0"/>
              <a:t>2013-2018 I spend over 30,000 RMB on dental work with dentist Wu Ai Ting - problems</a:t>
            </a:r>
          </a:p>
        </p:txBody>
      </p:sp>
      <p:sp>
        <p:nvSpPr>
          <p:cNvPr id="36" name="TextBox 35">
            <a:extLst>
              <a:ext uri="{FF2B5EF4-FFF2-40B4-BE49-F238E27FC236}">
                <a16:creationId xmlns:a16="http://schemas.microsoft.com/office/drawing/2014/main" id="{BC296408-AB5D-409C-A5BB-B0B873A8E0AD}"/>
              </a:ext>
            </a:extLst>
          </p:cNvPr>
          <p:cNvSpPr txBox="1"/>
          <p:nvPr/>
        </p:nvSpPr>
        <p:spPr>
          <a:xfrm>
            <a:off x="4254680" y="3298113"/>
            <a:ext cx="1964877" cy="3231654"/>
          </a:xfrm>
          <a:prstGeom prst="rect">
            <a:avLst/>
          </a:prstGeom>
          <a:solidFill>
            <a:schemeClr val="bg1">
              <a:lumMod val="95000"/>
            </a:schemeClr>
          </a:solidFill>
          <a:ln>
            <a:solidFill>
              <a:schemeClr val="tx1"/>
            </a:solidFill>
            <a:prstDash val="solid"/>
          </a:ln>
        </p:spPr>
        <p:txBody>
          <a:bodyPr wrap="square" rtlCol="0">
            <a:spAutoFit/>
          </a:bodyPr>
          <a:lstStyle/>
          <a:p>
            <a:r>
              <a:rPr lang="en-US" altLang="zh-CN" sz="1200" dirty="0"/>
              <a:t>2016 </a:t>
            </a:r>
            <a:r>
              <a:rPr lang="zh-CN" altLang="en-US" sz="1200" dirty="0"/>
              <a:t>我在北京昌平区被英语系主任（工作中）和首席基督教部长孙秀娟女士骚扰和诽谤。 在行政，教职员工，顾问，学生中，她的追随者为她提供了帮助。</a:t>
            </a:r>
            <a:r>
              <a:rPr lang="en-US" sz="1200" dirty="0"/>
              <a:t>I was intensely harassed and defamed by head of English Department (at my job) and chief Christian minister in Changping District of Beijing Ms. Sun Xiu Juan. She was helped (in this effort) by her followers in administration, faculty, staff, counselors and students.</a:t>
            </a:r>
          </a:p>
        </p:txBody>
      </p:sp>
      <p:sp>
        <p:nvSpPr>
          <p:cNvPr id="37" name="TextBox 36">
            <a:extLst>
              <a:ext uri="{FF2B5EF4-FFF2-40B4-BE49-F238E27FC236}">
                <a16:creationId xmlns:a16="http://schemas.microsoft.com/office/drawing/2014/main" id="{3AA23F8F-2FD0-4EDD-822A-AFB2BF85BC1E}"/>
              </a:ext>
            </a:extLst>
          </p:cNvPr>
          <p:cNvSpPr txBox="1"/>
          <p:nvPr/>
        </p:nvSpPr>
        <p:spPr>
          <a:xfrm>
            <a:off x="6448814" y="576695"/>
            <a:ext cx="2215191" cy="338554"/>
          </a:xfrm>
          <a:prstGeom prst="rect">
            <a:avLst/>
          </a:prstGeom>
          <a:solidFill>
            <a:schemeClr val="bg1">
              <a:lumMod val="95000"/>
            </a:schemeClr>
          </a:solidFill>
        </p:spPr>
        <p:txBody>
          <a:bodyPr wrap="square" rtlCol="0">
            <a:spAutoFit/>
          </a:bodyPr>
          <a:lstStyle/>
          <a:p>
            <a:pPr algn="ctr"/>
            <a:r>
              <a:rPr lang="en-US" sz="1600" dirty="0"/>
              <a:t>2019</a:t>
            </a:r>
          </a:p>
        </p:txBody>
      </p:sp>
      <p:sp>
        <p:nvSpPr>
          <p:cNvPr id="41" name="TextBox 40">
            <a:extLst>
              <a:ext uri="{FF2B5EF4-FFF2-40B4-BE49-F238E27FC236}">
                <a16:creationId xmlns:a16="http://schemas.microsoft.com/office/drawing/2014/main" id="{B1DA1B9A-E6CC-48B3-8DC3-93CA40CE8AD9}"/>
              </a:ext>
            </a:extLst>
          </p:cNvPr>
          <p:cNvSpPr txBox="1"/>
          <p:nvPr/>
        </p:nvSpPr>
        <p:spPr>
          <a:xfrm>
            <a:off x="6435862" y="5192490"/>
            <a:ext cx="2215191" cy="1631216"/>
          </a:xfrm>
          <a:prstGeom prst="rect">
            <a:avLst/>
          </a:prstGeom>
          <a:solidFill>
            <a:schemeClr val="bg1">
              <a:lumMod val="95000"/>
            </a:schemeClr>
          </a:solidFill>
          <a:ln>
            <a:solidFill>
              <a:schemeClr val="tx1"/>
            </a:solidFill>
            <a:prstDash val="solid"/>
          </a:ln>
        </p:spPr>
        <p:txBody>
          <a:bodyPr wrap="square" rtlCol="0">
            <a:spAutoFit/>
          </a:bodyPr>
          <a:lstStyle/>
          <a:p>
            <a:pPr algn="ctr"/>
            <a:r>
              <a:rPr lang="en-US" altLang="zh-CN" sz="1200" dirty="0"/>
              <a:t>2019_07_08</a:t>
            </a:r>
            <a:r>
              <a:rPr lang="zh-CN" altLang="en-US" sz="1200" dirty="0"/>
              <a:t>国家安全部“迈克尔”将于</a:t>
            </a:r>
            <a:r>
              <a:rPr lang="en-US" altLang="zh-CN" sz="1200" dirty="0"/>
              <a:t>7</a:t>
            </a:r>
            <a:r>
              <a:rPr lang="zh-CN" altLang="en-US" sz="1200" dirty="0"/>
              <a:t>月</a:t>
            </a:r>
            <a:r>
              <a:rPr lang="en-US" altLang="zh-CN" sz="1200" dirty="0"/>
              <a:t>8</a:t>
            </a:r>
            <a:r>
              <a:rPr lang="zh-CN" altLang="en-US" sz="1200" dirty="0"/>
              <a:t>日访问我的公寓。他提出了刑事威胁。 他对我与</a:t>
            </a:r>
            <a:r>
              <a:rPr lang="en-US" altLang="zh-CN" sz="1200" dirty="0"/>
              <a:t>M.H.</a:t>
            </a:r>
            <a:r>
              <a:rPr lang="zh-CN" altLang="en-US" sz="1200" dirty="0"/>
              <a:t>的关系特别感兴</a:t>
            </a:r>
            <a:r>
              <a:rPr lang="en-US" altLang="zh-CN" sz="1200" dirty="0"/>
              <a:t> “</a:t>
            </a:r>
            <a:r>
              <a:rPr lang="en-US" sz="1200" dirty="0"/>
              <a:t>Michael”</a:t>
            </a:r>
            <a:r>
              <a:rPr lang="zh-CN" altLang="en-US" sz="1200" dirty="0"/>
              <a:t>趣</a:t>
            </a:r>
          </a:p>
          <a:p>
            <a:pPr algn="ctr"/>
            <a:r>
              <a:rPr lang="en-US" sz="1000" dirty="0"/>
              <a:t>Ministry of State Security </a:t>
            </a:r>
            <a:r>
              <a:rPr lang="en-US" sz="1000" b="1" dirty="0">
                <a:solidFill>
                  <a:srgbClr val="FF0000"/>
                </a:solidFill>
              </a:rPr>
              <a:t>“Michael” </a:t>
            </a:r>
            <a:r>
              <a:rPr lang="en-US" sz="1000" dirty="0"/>
              <a:t>visit to my Apartment July 8. He made </a:t>
            </a:r>
            <a:r>
              <a:rPr lang="en-US" sz="1000" b="1" dirty="0">
                <a:solidFill>
                  <a:srgbClr val="FF0000"/>
                </a:solidFill>
              </a:rPr>
              <a:t>criminal threats. </a:t>
            </a:r>
            <a:r>
              <a:rPr lang="en-US" sz="1000" dirty="0"/>
              <a:t>He has </a:t>
            </a:r>
            <a:r>
              <a:rPr lang="en-US" sz="1000" b="1" dirty="0">
                <a:solidFill>
                  <a:srgbClr val="FF0000"/>
                </a:solidFill>
              </a:rPr>
              <a:t>extreme interest</a:t>
            </a:r>
            <a:r>
              <a:rPr lang="en-US" sz="1000" b="1" dirty="0"/>
              <a:t> </a:t>
            </a:r>
            <a:r>
              <a:rPr lang="en-US" sz="1000" dirty="0"/>
              <a:t>in my relationship with M.H. </a:t>
            </a:r>
          </a:p>
        </p:txBody>
      </p:sp>
      <p:sp>
        <p:nvSpPr>
          <p:cNvPr id="57" name="TextBox 56">
            <a:extLst>
              <a:ext uri="{FF2B5EF4-FFF2-40B4-BE49-F238E27FC236}">
                <a16:creationId xmlns:a16="http://schemas.microsoft.com/office/drawing/2014/main" id="{C6C0F1F6-4203-4235-85C0-C2F971D3CA21}"/>
              </a:ext>
            </a:extLst>
          </p:cNvPr>
          <p:cNvSpPr txBox="1"/>
          <p:nvPr/>
        </p:nvSpPr>
        <p:spPr>
          <a:xfrm>
            <a:off x="8933223" y="568743"/>
            <a:ext cx="2579164" cy="369332"/>
          </a:xfrm>
          <a:prstGeom prst="rect">
            <a:avLst/>
          </a:prstGeom>
          <a:solidFill>
            <a:schemeClr val="bg1">
              <a:lumMod val="95000"/>
            </a:schemeClr>
          </a:solidFill>
        </p:spPr>
        <p:txBody>
          <a:bodyPr wrap="square" rtlCol="0">
            <a:spAutoFit/>
          </a:bodyPr>
          <a:lstStyle/>
          <a:p>
            <a:r>
              <a:rPr lang="en-US" dirty="0"/>
              <a:t>July 2019 - Present</a:t>
            </a:r>
          </a:p>
        </p:txBody>
      </p:sp>
      <p:sp>
        <p:nvSpPr>
          <p:cNvPr id="3" name="Slide Number Placeholder 2">
            <a:extLst>
              <a:ext uri="{FF2B5EF4-FFF2-40B4-BE49-F238E27FC236}">
                <a16:creationId xmlns:a16="http://schemas.microsoft.com/office/drawing/2014/main" id="{01FE4633-077B-4EC2-9541-0A3FBE7B8750}"/>
              </a:ext>
            </a:extLst>
          </p:cNvPr>
          <p:cNvSpPr>
            <a:spLocks noGrp="1"/>
          </p:cNvSpPr>
          <p:nvPr>
            <p:ph type="sldNum" sz="quarter" idx="12"/>
          </p:nvPr>
        </p:nvSpPr>
        <p:spPr/>
        <p:txBody>
          <a:bodyPr/>
          <a:lstStyle/>
          <a:p>
            <a:fld id="{C2F2C5E4-C367-4F50-B525-57F17A5873F9}" type="slidenum">
              <a:rPr lang="en-US" smtClean="0"/>
              <a:t>6</a:t>
            </a:fld>
            <a:endParaRPr lang="en-US"/>
          </a:p>
        </p:txBody>
      </p:sp>
      <p:sp>
        <p:nvSpPr>
          <p:cNvPr id="8" name="TextBox 7">
            <a:extLst>
              <a:ext uri="{FF2B5EF4-FFF2-40B4-BE49-F238E27FC236}">
                <a16:creationId xmlns:a16="http://schemas.microsoft.com/office/drawing/2014/main" id="{3D1E62EA-CA32-45C6-9E20-05C3ABA9705B}"/>
              </a:ext>
            </a:extLst>
          </p:cNvPr>
          <p:cNvSpPr txBox="1"/>
          <p:nvPr/>
        </p:nvSpPr>
        <p:spPr>
          <a:xfrm>
            <a:off x="4257565" y="1032120"/>
            <a:ext cx="1952439" cy="1015663"/>
          </a:xfrm>
          <a:prstGeom prst="rect">
            <a:avLst/>
          </a:prstGeom>
          <a:solidFill>
            <a:schemeClr val="accent2">
              <a:lumMod val="20000"/>
              <a:lumOff val="80000"/>
            </a:schemeClr>
          </a:solidFill>
        </p:spPr>
        <p:txBody>
          <a:bodyPr wrap="square" rtlCol="0">
            <a:spAutoFit/>
          </a:bodyPr>
          <a:lstStyle/>
          <a:p>
            <a:r>
              <a:rPr lang="en-US" altLang="zh-CN" sz="1200" dirty="0">
                <a:effectLst/>
                <a:latin typeface="Calibri" panose="020F0502020204030204" pitchFamily="34" charset="0"/>
                <a:ea typeface="等线" panose="02010600030101010101" pitchFamily="2" charset="-122"/>
                <a:cs typeface="Times New Roman" panose="02020603050405020304" pitchFamily="18" charset="0"/>
              </a:rPr>
              <a:t>2015 </a:t>
            </a:r>
            <a:r>
              <a:rPr lang="en-US" altLang="zh-CN" sz="1200" b="1" dirty="0">
                <a:solidFill>
                  <a:srgbClr val="00B0F0"/>
                </a:solidFill>
                <a:effectLst/>
                <a:latin typeface="Calibri" panose="020F0502020204030204" pitchFamily="34" charset="0"/>
                <a:ea typeface="等线" panose="02010600030101010101" pitchFamily="2" charset="-122"/>
                <a:cs typeface="Times New Roman" panose="02020603050405020304" pitchFamily="18" charset="0"/>
              </a:rPr>
              <a:t>M.H. (M.H.) </a:t>
            </a:r>
            <a:r>
              <a:rPr lang="en-US" altLang="zh-CN" sz="1200" dirty="0">
                <a:effectLst/>
                <a:latin typeface="Calibri" panose="020F0502020204030204" pitchFamily="34" charset="0"/>
                <a:ea typeface="等线" panose="02010600030101010101" pitchFamily="2" charset="-122"/>
                <a:cs typeface="Times New Roman" panose="02020603050405020304" pitchFamily="18" charset="0"/>
              </a:rPr>
              <a:t>Job with </a:t>
            </a:r>
            <a:r>
              <a:rPr lang="en-US" altLang="zh-CN" sz="1200" b="1" dirty="0">
                <a:solidFill>
                  <a:srgbClr val="FF0000"/>
                </a:solidFill>
                <a:effectLst/>
                <a:latin typeface="Calibri" panose="020F0502020204030204" pitchFamily="34" charset="0"/>
                <a:ea typeface="等线" panose="02010600030101010101" pitchFamily="2" charset="-122"/>
                <a:cs typeface="Times New Roman" panose="02020603050405020304" pitchFamily="18" charset="0"/>
              </a:rPr>
              <a:t>Israeli </a:t>
            </a:r>
            <a:r>
              <a:rPr lang="zh-CN" sz="1200" dirty="0">
                <a:effectLst/>
                <a:latin typeface="Calibri" panose="020F0502020204030204" pitchFamily="34" charset="0"/>
                <a:ea typeface="等线" panose="02010600030101010101" pitchFamily="2" charset="-122"/>
                <a:cs typeface="Times New Roman" panose="02020603050405020304" pitchFamily="18" charset="0"/>
              </a:rPr>
              <a:t>她在一家名为</a:t>
            </a:r>
            <a:r>
              <a:rPr lang="en-US" altLang="zh-CN" sz="1200" dirty="0">
                <a:effectLst/>
                <a:latin typeface="Calibri" panose="020F0502020204030204" pitchFamily="34" charset="0"/>
                <a:ea typeface="等线" panose="02010600030101010101" pitchFamily="2" charset="-122"/>
                <a:cs typeface="Times New Roman" panose="02020603050405020304" pitchFamily="18" charset="0"/>
              </a:rPr>
              <a:t> </a:t>
            </a:r>
            <a:r>
              <a:rPr lang="en-US" sz="1200" dirty="0" err="1">
                <a:effectLst/>
                <a:latin typeface="Calibri" panose="020F0502020204030204" pitchFamily="34" charset="0"/>
                <a:ea typeface="等线" panose="02010600030101010101" pitchFamily="2" charset="-122"/>
                <a:cs typeface="Times New Roman" panose="02020603050405020304" pitchFamily="18" charset="0"/>
              </a:rPr>
              <a:t>Ofer</a:t>
            </a:r>
            <a:r>
              <a:rPr lang="en-US" sz="1200" dirty="0">
                <a:effectLst/>
                <a:latin typeface="Calibri" panose="020F0502020204030204" pitchFamily="34" charset="0"/>
                <a:ea typeface="等线" panose="02010600030101010101" pitchFamily="2" charset="-122"/>
                <a:cs typeface="Times New Roman" panose="02020603050405020304" pitchFamily="18" charset="0"/>
              </a:rPr>
              <a:t> Mizrahi Diamonds</a:t>
            </a:r>
            <a:r>
              <a:rPr lang="zh-CN" sz="1200" dirty="0">
                <a:effectLst/>
                <a:latin typeface="Calibri" panose="020F0502020204030204" pitchFamily="34" charset="0"/>
                <a:ea typeface="等线" panose="02010600030101010101" pitchFamily="2" charset="-122"/>
                <a:cs typeface="Times New Roman" panose="02020603050405020304" pitchFamily="18" charset="0"/>
              </a:rPr>
              <a:t>的以色列钻石公司工作</a:t>
            </a:r>
            <a:r>
              <a:rPr lang="zh-CN" sz="1200" dirty="0">
                <a:effectLst/>
                <a:latin typeface="Calibri" panose="020F0502020204030204" pitchFamily="34" charset="0"/>
                <a:ea typeface="宋体" panose="02010600030101010101" pitchFamily="2" charset="-122"/>
                <a:cs typeface="宋体" panose="02010600030101010101" pitchFamily="2" charset="-122"/>
              </a:rPr>
              <a:t>。</a:t>
            </a:r>
            <a:r>
              <a:rPr lang="en-US" altLang="zh-CN" sz="1200" dirty="0">
                <a:effectLst/>
                <a:latin typeface="Calibri" panose="020F0502020204030204" pitchFamily="34" charset="0"/>
                <a:ea typeface="宋体" panose="02010600030101010101" pitchFamily="2" charset="-122"/>
                <a:cs typeface="宋体" panose="02010600030101010101" pitchFamily="2" charset="-122"/>
              </a:rPr>
              <a:t>Threats of violence.</a:t>
            </a:r>
            <a:r>
              <a:rPr lang="zh-CN" altLang="en-US" sz="1200" dirty="0">
                <a:effectLst/>
                <a:latin typeface="Calibri" panose="020F0502020204030204" pitchFamily="34" charset="0"/>
                <a:ea typeface="宋体" panose="02010600030101010101" pitchFamily="2" charset="-122"/>
                <a:cs typeface="宋体" panose="02010600030101010101" pitchFamily="2" charset="-122"/>
              </a:rPr>
              <a:t> 暴力威胁</a:t>
            </a:r>
            <a:endParaRPr lang="en-US" sz="1200" dirty="0">
              <a:effectLst/>
              <a:latin typeface="Calibri" panose="020F0502020204030204" pitchFamily="34" charset="0"/>
              <a:ea typeface="等线" panose="02010600030101010101" pitchFamily="2" charset="-122"/>
              <a:cs typeface="Times New Roman" panose="02020603050405020304" pitchFamily="18" charset="0"/>
            </a:endParaRPr>
          </a:p>
        </p:txBody>
      </p:sp>
      <p:sp>
        <p:nvSpPr>
          <p:cNvPr id="11" name="TextBox 10">
            <a:extLst>
              <a:ext uri="{FF2B5EF4-FFF2-40B4-BE49-F238E27FC236}">
                <a16:creationId xmlns:a16="http://schemas.microsoft.com/office/drawing/2014/main" id="{8D0954B9-E494-4933-8B11-14C3E1EE8EA0}"/>
              </a:ext>
            </a:extLst>
          </p:cNvPr>
          <p:cNvSpPr txBox="1"/>
          <p:nvPr/>
        </p:nvSpPr>
        <p:spPr>
          <a:xfrm>
            <a:off x="4257565" y="2366352"/>
            <a:ext cx="1964877" cy="830997"/>
          </a:xfrm>
          <a:prstGeom prst="rect">
            <a:avLst/>
          </a:prstGeom>
          <a:solidFill>
            <a:schemeClr val="accent2">
              <a:lumMod val="20000"/>
              <a:lumOff val="80000"/>
            </a:schemeClr>
          </a:solidFill>
        </p:spPr>
        <p:txBody>
          <a:bodyPr wrap="square" rtlCol="0">
            <a:spAutoFit/>
          </a:bodyPr>
          <a:lstStyle/>
          <a:p>
            <a:r>
              <a:rPr lang="zh-CN" altLang="en-US" sz="1200" dirty="0"/>
              <a:t>亚优 </a:t>
            </a:r>
            <a:r>
              <a:rPr lang="en-US" altLang="zh-CN" sz="1200" dirty="0"/>
              <a:t>Ya You from Chaoyang District steals 800,000 RMB from </a:t>
            </a:r>
            <a:r>
              <a:rPr lang="en-US" altLang="zh-CN" sz="1200" dirty="0">
                <a:effectLst/>
                <a:latin typeface="Calibri" panose="020F0502020204030204" pitchFamily="34" charset="0"/>
                <a:ea typeface="等线" panose="02010600030101010101" pitchFamily="2" charset="-122"/>
                <a:cs typeface="Times New Roman" panose="02020603050405020304" pitchFamily="18" charset="0"/>
              </a:rPr>
              <a:t>M.H.</a:t>
            </a:r>
            <a:r>
              <a:rPr lang="en-US" altLang="zh-CN" sz="1200" dirty="0"/>
              <a:t> </a:t>
            </a:r>
            <a:r>
              <a:rPr lang="zh-CN" altLang="en-US" sz="1200" dirty="0"/>
              <a:t>从朝阳区偷了</a:t>
            </a:r>
            <a:r>
              <a:rPr lang="en-US" altLang="zh-CN" sz="1200" dirty="0"/>
              <a:t>M.H.</a:t>
            </a:r>
            <a:r>
              <a:rPr lang="zh-CN" altLang="en-US" sz="1200" dirty="0"/>
              <a:t>的</a:t>
            </a:r>
            <a:r>
              <a:rPr lang="en-US" altLang="zh-CN" sz="1200" dirty="0"/>
              <a:t>80</a:t>
            </a:r>
            <a:r>
              <a:rPr lang="zh-CN" altLang="en-US" sz="1200" dirty="0"/>
              <a:t>万人民币。</a:t>
            </a:r>
            <a:endParaRPr lang="en-US" sz="1200" dirty="0"/>
          </a:p>
        </p:txBody>
      </p:sp>
      <p:sp>
        <p:nvSpPr>
          <p:cNvPr id="17" name="TextBox 16">
            <a:extLst>
              <a:ext uri="{FF2B5EF4-FFF2-40B4-BE49-F238E27FC236}">
                <a16:creationId xmlns:a16="http://schemas.microsoft.com/office/drawing/2014/main" id="{53AFE329-5F96-4FBF-BCBE-9D5C1CB0A470}"/>
              </a:ext>
            </a:extLst>
          </p:cNvPr>
          <p:cNvSpPr txBox="1"/>
          <p:nvPr/>
        </p:nvSpPr>
        <p:spPr>
          <a:xfrm>
            <a:off x="6435863" y="974765"/>
            <a:ext cx="2215191" cy="2169825"/>
          </a:xfrm>
          <a:prstGeom prst="rect">
            <a:avLst/>
          </a:prstGeom>
          <a:solidFill>
            <a:schemeClr val="accent2">
              <a:lumMod val="20000"/>
              <a:lumOff val="80000"/>
            </a:schemeClr>
          </a:solidFill>
        </p:spPr>
        <p:txBody>
          <a:bodyPr wrap="square" rtlCol="0">
            <a:spAutoFit/>
          </a:bodyPr>
          <a:lstStyle/>
          <a:p>
            <a:r>
              <a:rPr lang="en-US" sz="1500" dirty="0"/>
              <a:t>Police arrest</a:t>
            </a:r>
            <a:r>
              <a:rPr lang="zh-CN" altLang="en-US" sz="1500" dirty="0"/>
              <a:t> 警方逮捕亚优 </a:t>
            </a:r>
            <a:r>
              <a:rPr lang="en-US" altLang="zh-CN" sz="1500" dirty="0"/>
              <a:t>Ya You from Chaoyang District – </a:t>
            </a:r>
            <a:r>
              <a:rPr lang="zh-CN" altLang="en-US" sz="1500" dirty="0"/>
              <a:t>他们找到了她买的房产，但不把赃款退还给</a:t>
            </a:r>
            <a:r>
              <a:rPr lang="en-US" altLang="zh-CN" sz="1500" dirty="0"/>
              <a:t>M.H</a:t>
            </a:r>
            <a:r>
              <a:rPr lang="zh-CN" altLang="en-US" sz="1500" dirty="0"/>
              <a:t>。</a:t>
            </a:r>
            <a:r>
              <a:rPr lang="en-US" altLang="zh-CN" sz="1500" dirty="0"/>
              <a:t>locate properties she bought</a:t>
            </a:r>
            <a:r>
              <a:rPr lang="en-US" altLang="zh-CN" sz="1500" dirty="0">
                <a:solidFill>
                  <a:srgbClr val="FF0000"/>
                </a:solidFill>
              </a:rPr>
              <a:t>. </a:t>
            </a:r>
            <a:r>
              <a:rPr lang="en-US" altLang="zh-CN" sz="1500" b="1" dirty="0">
                <a:solidFill>
                  <a:srgbClr val="FF0000"/>
                </a:solidFill>
              </a:rPr>
              <a:t>But police unwilling to return stolen money to M.H.</a:t>
            </a:r>
            <a:endParaRPr lang="en-US" sz="1500" b="1" dirty="0">
              <a:solidFill>
                <a:srgbClr val="FF0000"/>
              </a:solidFill>
            </a:endParaRPr>
          </a:p>
        </p:txBody>
      </p:sp>
      <p:sp>
        <p:nvSpPr>
          <p:cNvPr id="24" name="TextBox 23">
            <a:extLst>
              <a:ext uri="{FF2B5EF4-FFF2-40B4-BE49-F238E27FC236}">
                <a16:creationId xmlns:a16="http://schemas.microsoft.com/office/drawing/2014/main" id="{E665B46C-2181-4400-B723-6D243965EE0F}"/>
              </a:ext>
            </a:extLst>
          </p:cNvPr>
          <p:cNvSpPr txBox="1"/>
          <p:nvPr/>
        </p:nvSpPr>
        <p:spPr>
          <a:xfrm>
            <a:off x="2280842" y="1032120"/>
            <a:ext cx="1912835" cy="1384995"/>
          </a:xfrm>
          <a:prstGeom prst="rect">
            <a:avLst/>
          </a:prstGeom>
          <a:solidFill>
            <a:schemeClr val="bg1">
              <a:lumMod val="95000"/>
            </a:schemeClr>
          </a:solidFill>
        </p:spPr>
        <p:txBody>
          <a:bodyPr wrap="square" rtlCol="0">
            <a:spAutoFit/>
          </a:bodyPr>
          <a:lstStyle/>
          <a:p>
            <a:r>
              <a:rPr lang="en-US" sz="1200" dirty="0"/>
              <a:t>2014 – Hong Qiao Private School on Zheng Fu Lu  paints target on me. Repeated interrogations by “Michael.” </a:t>
            </a:r>
            <a:r>
              <a:rPr lang="zh-CN" altLang="en-US" sz="1200" dirty="0"/>
              <a:t>向我喷漆目标</a:t>
            </a:r>
            <a:r>
              <a:rPr lang="en-US" altLang="zh-CN" sz="1200" dirty="0"/>
              <a:t>–</a:t>
            </a:r>
            <a:r>
              <a:rPr lang="zh-CN" altLang="en-US" sz="1200" dirty="0"/>
              <a:t>国家安全部多次审问我  </a:t>
            </a:r>
            <a:r>
              <a:rPr lang="en-US" sz="1200" dirty="0"/>
              <a:t>“</a:t>
            </a:r>
            <a:r>
              <a:rPr lang="en-US" sz="1200" b="1" dirty="0">
                <a:solidFill>
                  <a:srgbClr val="FF0000"/>
                </a:solidFill>
              </a:rPr>
              <a:t>Michael.”</a:t>
            </a:r>
          </a:p>
        </p:txBody>
      </p:sp>
      <p:sp>
        <p:nvSpPr>
          <p:cNvPr id="25" name="TextBox 24">
            <a:extLst>
              <a:ext uri="{FF2B5EF4-FFF2-40B4-BE49-F238E27FC236}">
                <a16:creationId xmlns:a16="http://schemas.microsoft.com/office/drawing/2014/main" id="{50AD3B15-8E14-4B92-A9EB-6BE489F50D18}"/>
              </a:ext>
            </a:extLst>
          </p:cNvPr>
          <p:cNvSpPr txBox="1"/>
          <p:nvPr/>
        </p:nvSpPr>
        <p:spPr>
          <a:xfrm>
            <a:off x="82835" y="3769148"/>
            <a:ext cx="2029323" cy="1015663"/>
          </a:xfrm>
          <a:prstGeom prst="rect">
            <a:avLst/>
          </a:prstGeom>
          <a:solidFill>
            <a:schemeClr val="accent6">
              <a:lumMod val="20000"/>
              <a:lumOff val="80000"/>
            </a:schemeClr>
          </a:solidFill>
        </p:spPr>
        <p:txBody>
          <a:bodyPr wrap="square" rtlCol="0">
            <a:spAutoFit/>
          </a:bodyPr>
          <a:lstStyle/>
          <a:p>
            <a:r>
              <a:rPr lang="en-US" altLang="zh-CN" sz="1200" dirty="0"/>
              <a:t>2010 </a:t>
            </a:r>
            <a:r>
              <a:rPr lang="zh-CN" altLang="en-US" sz="1200" dirty="0"/>
              <a:t>我开始发表有关在盘山重建北少林寺的文章。</a:t>
            </a:r>
            <a:r>
              <a:rPr lang="en-US" sz="1200" dirty="0"/>
              <a:t>publishing articles about rebuilding North Shaolin Monastery on Panshan. </a:t>
            </a:r>
          </a:p>
        </p:txBody>
      </p:sp>
      <p:sp>
        <p:nvSpPr>
          <p:cNvPr id="27" name="TextBox 26">
            <a:extLst>
              <a:ext uri="{FF2B5EF4-FFF2-40B4-BE49-F238E27FC236}">
                <a16:creationId xmlns:a16="http://schemas.microsoft.com/office/drawing/2014/main" id="{DA9043C1-82D4-4CE0-A551-E00BFBC9425D}"/>
              </a:ext>
            </a:extLst>
          </p:cNvPr>
          <p:cNvSpPr txBox="1"/>
          <p:nvPr/>
        </p:nvSpPr>
        <p:spPr>
          <a:xfrm>
            <a:off x="2288293" y="2520435"/>
            <a:ext cx="1870651" cy="830997"/>
          </a:xfrm>
          <a:prstGeom prst="rect">
            <a:avLst/>
          </a:prstGeom>
          <a:solidFill>
            <a:schemeClr val="accent6">
              <a:lumMod val="20000"/>
              <a:lumOff val="80000"/>
            </a:schemeClr>
          </a:solidFill>
          <a:ln w="3175">
            <a:solidFill>
              <a:schemeClr val="tx1"/>
            </a:solidFill>
          </a:ln>
        </p:spPr>
        <p:txBody>
          <a:bodyPr wrap="square" rtlCol="0">
            <a:spAutoFit/>
          </a:bodyPr>
          <a:lstStyle/>
          <a:p>
            <a:r>
              <a:rPr lang="en-US" altLang="zh-CN" sz="1200" dirty="0"/>
              <a:t>2015 </a:t>
            </a:r>
            <a:r>
              <a:rPr lang="zh-CN" altLang="en-US" sz="1200" dirty="0"/>
              <a:t>我开始丝绸之路功夫友谊之旅 </a:t>
            </a:r>
            <a:r>
              <a:rPr lang="en-US" sz="1200" dirty="0"/>
              <a:t>I start Silk Road Kung Fu Friendship Tour</a:t>
            </a:r>
          </a:p>
        </p:txBody>
      </p:sp>
      <p:sp>
        <p:nvSpPr>
          <p:cNvPr id="32" name="TextBox 31">
            <a:extLst>
              <a:ext uri="{FF2B5EF4-FFF2-40B4-BE49-F238E27FC236}">
                <a16:creationId xmlns:a16="http://schemas.microsoft.com/office/drawing/2014/main" id="{9DA80D49-D837-4919-BEB0-401D4A38C931}"/>
              </a:ext>
            </a:extLst>
          </p:cNvPr>
          <p:cNvSpPr txBox="1"/>
          <p:nvPr/>
        </p:nvSpPr>
        <p:spPr>
          <a:xfrm>
            <a:off x="8912427" y="1016681"/>
            <a:ext cx="2579163" cy="646331"/>
          </a:xfrm>
          <a:prstGeom prst="rect">
            <a:avLst/>
          </a:prstGeom>
          <a:solidFill>
            <a:schemeClr val="bg1">
              <a:lumMod val="95000"/>
            </a:schemeClr>
          </a:solidFill>
        </p:spPr>
        <p:txBody>
          <a:bodyPr wrap="square" rtlCol="0">
            <a:spAutoFit/>
          </a:bodyPr>
          <a:lstStyle/>
          <a:p>
            <a:pPr algn="ctr"/>
            <a:r>
              <a:rPr lang="zh-CN" sz="1200" dirty="0"/>
              <a:t>2019年7月17日，我的工作终止了</a:t>
            </a:r>
            <a:r>
              <a:rPr lang="en-US" sz="1200" dirty="0"/>
              <a:t>July 17, 2019 , my employment terminated </a:t>
            </a:r>
          </a:p>
        </p:txBody>
      </p:sp>
      <p:sp>
        <p:nvSpPr>
          <p:cNvPr id="34" name="TextBox 33">
            <a:extLst>
              <a:ext uri="{FF2B5EF4-FFF2-40B4-BE49-F238E27FC236}">
                <a16:creationId xmlns:a16="http://schemas.microsoft.com/office/drawing/2014/main" id="{121A4296-1180-497D-B590-0CAB797B8A0C}"/>
              </a:ext>
            </a:extLst>
          </p:cNvPr>
          <p:cNvSpPr txBox="1"/>
          <p:nvPr/>
        </p:nvSpPr>
        <p:spPr>
          <a:xfrm>
            <a:off x="8929235" y="1723689"/>
            <a:ext cx="2579163" cy="646331"/>
          </a:xfrm>
          <a:prstGeom prst="rect">
            <a:avLst/>
          </a:prstGeom>
          <a:solidFill>
            <a:schemeClr val="accent2">
              <a:lumMod val="20000"/>
              <a:lumOff val="80000"/>
            </a:schemeClr>
          </a:solidFill>
        </p:spPr>
        <p:txBody>
          <a:bodyPr wrap="square" rtlCol="0">
            <a:spAutoFit/>
          </a:bodyPr>
          <a:lstStyle/>
          <a:p>
            <a:r>
              <a:rPr lang="en-US" altLang="zh-CN" sz="1200" dirty="0"/>
              <a:t>2019 September </a:t>
            </a:r>
            <a:r>
              <a:rPr lang="zh-CN" altLang="en-US" sz="1200" dirty="0"/>
              <a:t>另一名女子从</a:t>
            </a:r>
            <a:r>
              <a:rPr lang="en-US" altLang="zh-CN" sz="1200" dirty="0"/>
              <a:t>M.H.</a:t>
            </a:r>
            <a:r>
              <a:rPr lang="zh-CN" altLang="en-US" sz="1200" dirty="0"/>
              <a:t>偷了</a:t>
            </a:r>
            <a:r>
              <a:rPr lang="en-US" altLang="zh-CN" sz="1200" dirty="0"/>
              <a:t>20</a:t>
            </a:r>
            <a:r>
              <a:rPr lang="zh-CN" altLang="en-US" sz="1200" dirty="0"/>
              <a:t>万元 </a:t>
            </a:r>
            <a:r>
              <a:rPr lang="en-US" sz="1200" dirty="0"/>
              <a:t>Another woman steals 200,000 RMB from M.H. </a:t>
            </a:r>
          </a:p>
        </p:txBody>
      </p:sp>
      <p:sp>
        <p:nvSpPr>
          <p:cNvPr id="38" name="TextBox 37">
            <a:extLst>
              <a:ext uri="{FF2B5EF4-FFF2-40B4-BE49-F238E27FC236}">
                <a16:creationId xmlns:a16="http://schemas.microsoft.com/office/drawing/2014/main" id="{428FA22D-9887-49CA-AD3D-3F795AB7BE08}"/>
              </a:ext>
            </a:extLst>
          </p:cNvPr>
          <p:cNvSpPr txBox="1"/>
          <p:nvPr/>
        </p:nvSpPr>
        <p:spPr>
          <a:xfrm>
            <a:off x="6448814" y="3199044"/>
            <a:ext cx="2215191" cy="1938992"/>
          </a:xfrm>
          <a:prstGeom prst="rect">
            <a:avLst/>
          </a:prstGeom>
          <a:solidFill>
            <a:schemeClr val="bg1">
              <a:lumMod val="95000"/>
            </a:schemeClr>
          </a:solidFill>
        </p:spPr>
        <p:txBody>
          <a:bodyPr wrap="square" rtlCol="0">
            <a:spAutoFit/>
          </a:bodyPr>
          <a:lstStyle/>
          <a:p>
            <a:r>
              <a:rPr lang="zh-CN" sz="1200" dirty="0"/>
              <a:t>2019年4月11日最终确认-我在中国11年后遇到的第一位沙特人骚扰了我之后，我将不会立即被录用。</a:t>
            </a:r>
            <a:r>
              <a:rPr lang="en-US" sz="1200" b="1" dirty="0">
                <a:effectLst/>
                <a:latin typeface="Calibri" panose="020F0502020204030204" pitchFamily="34" charset="0"/>
                <a:ea typeface="等线" panose="02010600030101010101" pitchFamily="2" charset="-122"/>
                <a:cs typeface="Times New Roman" panose="02020603050405020304" pitchFamily="18" charset="0"/>
              </a:rPr>
              <a:t>2019 April 11</a:t>
            </a:r>
            <a:r>
              <a:rPr lang="en-US" sz="1200" dirty="0">
                <a:effectLst/>
                <a:latin typeface="Calibri" panose="020F0502020204030204" pitchFamily="34" charset="0"/>
                <a:ea typeface="等线" panose="02010600030101010101" pitchFamily="2" charset="-122"/>
                <a:cs typeface="Times New Roman" panose="02020603050405020304" pitchFamily="18" charset="0"/>
              </a:rPr>
              <a:t>  final confirmation I will not be rehired immediately followed by </a:t>
            </a:r>
            <a:r>
              <a:rPr lang="en-US" sz="1200" dirty="0">
                <a:latin typeface="Calibri" panose="020F0502020204030204" pitchFamily="34" charset="0"/>
                <a:ea typeface="等线" panose="02010600030101010101" pitchFamily="2" charset="-122"/>
                <a:cs typeface="Times New Roman" panose="02020603050405020304" pitchFamily="18" charset="0"/>
              </a:rPr>
              <a:t>h</a:t>
            </a:r>
            <a:r>
              <a:rPr lang="en-US" sz="1200" dirty="0">
                <a:effectLst/>
                <a:latin typeface="Calibri" panose="020F0502020204030204" pitchFamily="34" charset="0"/>
                <a:ea typeface="等线" panose="02010600030101010101" pitchFamily="2" charset="-122"/>
                <a:cs typeface="Times New Roman" panose="02020603050405020304" pitchFamily="18" charset="0"/>
              </a:rPr>
              <a:t>arassment by Saudi Arabian</a:t>
            </a:r>
            <a:r>
              <a:rPr lang="zh-CN" sz="1200" dirty="0"/>
              <a:t>沙特人与基督徒一起进行非法行动。</a:t>
            </a:r>
            <a:r>
              <a:rPr lang="en-US" sz="1200" dirty="0">
                <a:effectLst/>
                <a:latin typeface="Calibri" panose="020F0502020204030204" pitchFamily="34" charset="0"/>
                <a:ea typeface="等线" panose="02010600030101010101" pitchFamily="2" charset="-122"/>
                <a:cs typeface="Times New Roman" panose="02020603050405020304" pitchFamily="18" charset="0"/>
              </a:rPr>
              <a:t>(Saudis working with Christians.)</a:t>
            </a:r>
          </a:p>
        </p:txBody>
      </p:sp>
      <p:sp>
        <p:nvSpPr>
          <p:cNvPr id="39" name="TextBox 38">
            <a:extLst>
              <a:ext uri="{FF2B5EF4-FFF2-40B4-BE49-F238E27FC236}">
                <a16:creationId xmlns:a16="http://schemas.microsoft.com/office/drawing/2014/main" id="{78BC22CB-0764-47C4-BE67-E1EDE66546E9}"/>
              </a:ext>
            </a:extLst>
          </p:cNvPr>
          <p:cNvSpPr txBox="1"/>
          <p:nvPr/>
        </p:nvSpPr>
        <p:spPr>
          <a:xfrm>
            <a:off x="8929235" y="2896719"/>
            <a:ext cx="2541764" cy="830997"/>
          </a:xfrm>
          <a:prstGeom prst="rect">
            <a:avLst/>
          </a:prstGeom>
          <a:solidFill>
            <a:schemeClr val="bg1">
              <a:lumMod val="95000"/>
            </a:schemeClr>
          </a:solidFill>
        </p:spPr>
        <p:txBody>
          <a:bodyPr wrap="square" rtlCol="0">
            <a:spAutoFit/>
          </a:bodyPr>
          <a:lstStyle/>
          <a:p>
            <a:r>
              <a:rPr lang="en-US" sz="1200" dirty="0"/>
              <a:t>July 25, 2020 After real dental appointment – with very bad news ( will lose another molar) </a:t>
            </a:r>
            <a:r>
              <a:rPr lang="en-US" sz="1200" dirty="0">
                <a:solidFill>
                  <a:srgbClr val="FF0000"/>
                </a:solidFill>
              </a:rPr>
              <a:t>Israeli </a:t>
            </a:r>
            <a:r>
              <a:rPr lang="en-US" sz="1200" dirty="0"/>
              <a:t>flag motorcycle. Michael? It’s possible.</a:t>
            </a:r>
          </a:p>
        </p:txBody>
      </p:sp>
      <p:sp>
        <p:nvSpPr>
          <p:cNvPr id="40" name="TextBox 39">
            <a:extLst>
              <a:ext uri="{FF2B5EF4-FFF2-40B4-BE49-F238E27FC236}">
                <a16:creationId xmlns:a16="http://schemas.microsoft.com/office/drawing/2014/main" id="{A4057B96-F6FC-4745-8541-51B7B45D9272}"/>
              </a:ext>
            </a:extLst>
          </p:cNvPr>
          <p:cNvSpPr txBox="1"/>
          <p:nvPr/>
        </p:nvSpPr>
        <p:spPr>
          <a:xfrm>
            <a:off x="8933223" y="2419978"/>
            <a:ext cx="2575175" cy="461665"/>
          </a:xfrm>
          <a:prstGeom prst="rect">
            <a:avLst/>
          </a:prstGeom>
          <a:solidFill>
            <a:schemeClr val="accent2">
              <a:lumMod val="20000"/>
              <a:lumOff val="80000"/>
            </a:schemeClr>
          </a:solidFill>
        </p:spPr>
        <p:txBody>
          <a:bodyPr wrap="square" rtlCol="0">
            <a:spAutoFit/>
          </a:bodyPr>
          <a:lstStyle/>
          <a:p>
            <a:r>
              <a:rPr lang="en-US" sz="1200" dirty="0"/>
              <a:t>December 2019 M.H. set up with very sophisticated rapist Zhang Peng Yue </a:t>
            </a:r>
          </a:p>
        </p:txBody>
      </p:sp>
      <p:sp>
        <p:nvSpPr>
          <p:cNvPr id="42" name="TextBox 41">
            <a:extLst>
              <a:ext uri="{FF2B5EF4-FFF2-40B4-BE49-F238E27FC236}">
                <a16:creationId xmlns:a16="http://schemas.microsoft.com/office/drawing/2014/main" id="{87E009C9-5AB7-4127-917C-EC8FDBA0007C}"/>
              </a:ext>
            </a:extLst>
          </p:cNvPr>
          <p:cNvSpPr txBox="1"/>
          <p:nvPr/>
        </p:nvSpPr>
        <p:spPr>
          <a:xfrm>
            <a:off x="105926" y="638831"/>
            <a:ext cx="2043270" cy="2123658"/>
          </a:xfrm>
          <a:prstGeom prst="rect">
            <a:avLst/>
          </a:prstGeom>
          <a:solidFill>
            <a:schemeClr val="accent1">
              <a:lumMod val="20000"/>
              <a:lumOff val="80000"/>
            </a:schemeClr>
          </a:solidFill>
        </p:spPr>
        <p:txBody>
          <a:bodyPr wrap="square" rtlCol="0">
            <a:spAutoFit/>
          </a:bodyPr>
          <a:lstStyle/>
          <a:p>
            <a:r>
              <a:rPr lang="en-US" altLang="zh-CN" sz="1200" b="1" dirty="0"/>
              <a:t>1994</a:t>
            </a:r>
            <a:r>
              <a:rPr lang="zh-CN" altLang="en-US" sz="1200" b="1" dirty="0"/>
              <a:t>年</a:t>
            </a:r>
            <a:r>
              <a:rPr lang="en-US" altLang="zh-CN" sz="1200" b="1" dirty="0"/>
              <a:t>– 1</a:t>
            </a:r>
            <a:r>
              <a:rPr lang="zh-CN" altLang="en-US" sz="1200" b="1" dirty="0"/>
              <a:t>月</a:t>
            </a:r>
            <a:r>
              <a:rPr lang="en-US" altLang="zh-CN" sz="1200" b="1" dirty="0"/>
              <a:t>13</a:t>
            </a:r>
            <a:r>
              <a:rPr lang="zh-CN" altLang="en-US" sz="1200" b="1" dirty="0"/>
              <a:t>日，巴基斯坦</a:t>
            </a:r>
            <a:r>
              <a:rPr lang="en-US" altLang="zh-CN" sz="1200" b="1" dirty="0"/>
              <a:t>-</a:t>
            </a:r>
            <a:r>
              <a:rPr lang="zh-CN" altLang="en-US" sz="1200" b="1" dirty="0"/>
              <a:t>克什米尔在马来西亚出版 </a:t>
            </a:r>
            <a:r>
              <a:rPr lang="en-US" altLang="zh-CN" sz="1200" b="1" dirty="0"/>
              <a:t>NST</a:t>
            </a:r>
            <a:r>
              <a:rPr lang="zh-CN" altLang="en-US" sz="1200" b="1" dirty="0"/>
              <a:t>关于以色列在克什米尔战争中对印度的援助的国家报纸。 许多可怕的结果。</a:t>
            </a:r>
            <a:r>
              <a:rPr lang="en-US" sz="1200" b="1" dirty="0"/>
              <a:t>1994, January 13  </a:t>
            </a:r>
            <a:r>
              <a:rPr lang="en-US" sz="1200" dirty="0"/>
              <a:t>Pakistan – west Kashmir - I published article in Malaysia National Newspaper NST about </a:t>
            </a:r>
            <a:r>
              <a:rPr lang="en-US" sz="1200" b="1" dirty="0">
                <a:solidFill>
                  <a:srgbClr val="FF0000"/>
                </a:solidFill>
              </a:rPr>
              <a:t>Israeli </a:t>
            </a:r>
            <a:r>
              <a:rPr lang="en-US" sz="1200" dirty="0"/>
              <a:t>aid to India in Kashmir War. Many terrible results.</a:t>
            </a:r>
          </a:p>
        </p:txBody>
      </p:sp>
      <p:sp>
        <p:nvSpPr>
          <p:cNvPr id="43" name="TextBox 42">
            <a:extLst>
              <a:ext uri="{FF2B5EF4-FFF2-40B4-BE49-F238E27FC236}">
                <a16:creationId xmlns:a16="http://schemas.microsoft.com/office/drawing/2014/main" id="{AD457F8B-B115-4A55-9A24-FAFC20C833F5}"/>
              </a:ext>
            </a:extLst>
          </p:cNvPr>
          <p:cNvSpPr txBox="1"/>
          <p:nvPr/>
        </p:nvSpPr>
        <p:spPr>
          <a:xfrm>
            <a:off x="92612" y="2874183"/>
            <a:ext cx="2043270" cy="769441"/>
          </a:xfrm>
          <a:prstGeom prst="rect">
            <a:avLst/>
          </a:prstGeom>
          <a:solidFill>
            <a:schemeClr val="bg1">
              <a:lumMod val="95000"/>
            </a:schemeClr>
          </a:solidFill>
        </p:spPr>
        <p:txBody>
          <a:bodyPr wrap="square" rtlCol="0">
            <a:spAutoFit/>
          </a:bodyPr>
          <a:lstStyle/>
          <a:p>
            <a:r>
              <a:rPr lang="en-US" altLang="zh-CN" sz="1100" dirty="0"/>
              <a:t>2009</a:t>
            </a:r>
            <a:r>
              <a:rPr lang="zh-CN" altLang="en-US" sz="1100" dirty="0"/>
              <a:t>年，我开始在北京汇佳私立学校任教。</a:t>
            </a:r>
            <a:r>
              <a:rPr lang="en-US" sz="1100" dirty="0"/>
              <a:t>2009 I start teaching at Beijing Huijia Private School. </a:t>
            </a:r>
          </a:p>
        </p:txBody>
      </p:sp>
      <p:pic>
        <p:nvPicPr>
          <p:cNvPr id="46" name="Picture 45">
            <a:extLst>
              <a:ext uri="{FF2B5EF4-FFF2-40B4-BE49-F238E27FC236}">
                <a16:creationId xmlns:a16="http://schemas.microsoft.com/office/drawing/2014/main" id="{B0604AE3-6E69-4DD9-8D46-1F92CC1D25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929235" y="3791711"/>
            <a:ext cx="905048" cy="1206730"/>
          </a:xfrm>
          <a:prstGeom prst="rect">
            <a:avLst/>
          </a:prstGeom>
        </p:spPr>
      </p:pic>
      <p:sp>
        <p:nvSpPr>
          <p:cNvPr id="47" name="TextBox 46">
            <a:extLst>
              <a:ext uri="{FF2B5EF4-FFF2-40B4-BE49-F238E27FC236}">
                <a16:creationId xmlns:a16="http://schemas.microsoft.com/office/drawing/2014/main" id="{A53D609E-BC10-4647-8C69-99888C907FE6}"/>
              </a:ext>
            </a:extLst>
          </p:cNvPr>
          <p:cNvSpPr txBox="1"/>
          <p:nvPr/>
        </p:nvSpPr>
        <p:spPr>
          <a:xfrm>
            <a:off x="8833349" y="5048834"/>
            <a:ext cx="3153541" cy="1477328"/>
          </a:xfrm>
          <a:prstGeom prst="rect">
            <a:avLst/>
          </a:prstGeom>
          <a:noFill/>
        </p:spPr>
        <p:txBody>
          <a:bodyPr wrap="square" rtlCol="0">
            <a:spAutoFit/>
          </a:bodyPr>
          <a:lstStyle/>
          <a:p>
            <a:r>
              <a:rPr lang="zh-CN" altLang="en-US" sz="1000" b="1" dirty="0"/>
              <a:t>我想把过去抛诸脑后，但基督教部长孙秀娟、国家安全部迈克尔、以色列不会让我这样做。我和</a:t>
            </a:r>
            <a:r>
              <a:rPr lang="en-US" altLang="zh-CN" sz="1000" b="1" dirty="0"/>
              <a:t>M.H.</a:t>
            </a:r>
            <a:r>
              <a:rPr lang="zh-CN" altLang="en-US" sz="1000" b="1" dirty="0"/>
              <a:t>在北京发生的是一系列的犯罪。因为这些罪行，我们现在正遭受巨大的痛苦。</a:t>
            </a:r>
            <a:r>
              <a:rPr lang="en-US" sz="1000" b="1" dirty="0"/>
              <a:t>I would like to leave the past behind, but  Christian Minister Sun Xiu Juan, Ministry of State Security Michael, and possibly Israelis will not let me. What happened to me and M.H. here in Beijing was a long series of crimes. We have suffered for years and  even more intensely now because of those crimes. </a:t>
            </a:r>
          </a:p>
        </p:txBody>
      </p:sp>
      <p:sp>
        <p:nvSpPr>
          <p:cNvPr id="4" name="TextBox 3">
            <a:extLst>
              <a:ext uri="{FF2B5EF4-FFF2-40B4-BE49-F238E27FC236}">
                <a16:creationId xmlns:a16="http://schemas.microsoft.com/office/drawing/2014/main" id="{2C381D1D-7CA9-449E-A3A7-6D79329977EE}"/>
              </a:ext>
            </a:extLst>
          </p:cNvPr>
          <p:cNvSpPr txBox="1"/>
          <p:nvPr/>
        </p:nvSpPr>
        <p:spPr>
          <a:xfrm>
            <a:off x="9982200" y="3875912"/>
            <a:ext cx="1526198" cy="1015663"/>
          </a:xfrm>
          <a:prstGeom prst="rect">
            <a:avLst/>
          </a:prstGeom>
          <a:noFill/>
        </p:spPr>
        <p:txBody>
          <a:bodyPr wrap="square" rtlCol="0">
            <a:spAutoFit/>
          </a:bodyPr>
          <a:lstStyle/>
          <a:p>
            <a:r>
              <a:rPr lang="en-US" sz="1200" dirty="0"/>
              <a:t>Also see Note on “Hate Sessions” held at Beijing Huijia Private School and Richard </a:t>
            </a:r>
          </a:p>
        </p:txBody>
      </p:sp>
    </p:spTree>
    <p:extLst>
      <p:ext uri="{BB962C8B-B14F-4D97-AF65-F5344CB8AC3E}">
        <p14:creationId xmlns:p14="http://schemas.microsoft.com/office/powerpoint/2010/main" val="34928791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569C2-67AA-4ECD-A446-60D740CB26D1}"/>
              </a:ext>
            </a:extLst>
          </p:cNvPr>
          <p:cNvSpPr>
            <a:spLocks noGrp="1"/>
          </p:cNvSpPr>
          <p:nvPr>
            <p:ph type="title"/>
          </p:nvPr>
        </p:nvSpPr>
        <p:spPr/>
        <p:txBody>
          <a:bodyPr/>
          <a:lstStyle/>
          <a:p>
            <a:pPr algn="ctr"/>
            <a:r>
              <a:rPr lang="zh-CN" altLang="en-US" dirty="0"/>
              <a:t>问题</a:t>
            </a:r>
            <a:r>
              <a:rPr lang="en-US" altLang="zh-CN" dirty="0"/>
              <a:t>10 –</a:t>
            </a:r>
            <a:r>
              <a:rPr lang="zh-CN" altLang="en-US" dirty="0"/>
              <a:t>诽谤我的</a:t>
            </a:r>
            <a:r>
              <a:rPr lang="en-US" altLang="zh-CN" dirty="0"/>
              <a:t>EFL</a:t>
            </a:r>
            <a:r>
              <a:rPr lang="zh-CN" altLang="en-US" dirty="0"/>
              <a:t>书</a:t>
            </a:r>
            <a:r>
              <a:rPr lang="en-US" sz="1400" dirty="0"/>
              <a:t>Question 10 – Attempt to slander my EFL book</a:t>
            </a:r>
          </a:p>
        </p:txBody>
      </p:sp>
      <p:sp>
        <p:nvSpPr>
          <p:cNvPr id="3" name="Content Placeholder 2">
            <a:extLst>
              <a:ext uri="{FF2B5EF4-FFF2-40B4-BE49-F238E27FC236}">
                <a16:creationId xmlns:a16="http://schemas.microsoft.com/office/drawing/2014/main" id="{F7DF556C-28ED-40B9-85C4-E9B2C860DCF5}"/>
              </a:ext>
            </a:extLst>
          </p:cNvPr>
          <p:cNvSpPr>
            <a:spLocks noGrp="1"/>
          </p:cNvSpPr>
          <p:nvPr>
            <p:ph idx="1"/>
          </p:nvPr>
        </p:nvSpPr>
        <p:spPr>
          <a:xfrm>
            <a:off x="838200" y="4457699"/>
            <a:ext cx="10515600" cy="1719263"/>
          </a:xfrm>
        </p:spPr>
        <p:txBody>
          <a:bodyPr/>
          <a:lstStyle/>
          <a:p>
            <a:pPr marL="0" indent="0">
              <a:buNone/>
            </a:pPr>
            <a:r>
              <a:rPr lang="en-US" dirty="0"/>
              <a:t>Did Michael and/or any of his associates ever write to or in any way communicate with </a:t>
            </a:r>
            <a:r>
              <a:rPr lang="en-US" dirty="0">
                <a:hlinkClick r:id="rId2"/>
              </a:rPr>
              <a:t>https://wordpress.com</a:t>
            </a:r>
            <a:r>
              <a:rPr lang="en-US" dirty="0"/>
              <a:t>  in late July or early August 2020 and make false accusations regarding my newly published “</a:t>
            </a:r>
            <a:r>
              <a:rPr lang="en-US" i="1" dirty="0"/>
              <a:t>English as a Foreign Language (EFL) and Peace Studies</a:t>
            </a:r>
            <a:r>
              <a:rPr lang="en-US" dirty="0"/>
              <a:t>” textbook?</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0BF2D1-835F-462D-94E6-DD6D9ECB09AB}"/>
              </a:ext>
            </a:extLst>
          </p:cNvPr>
          <p:cNvSpPr>
            <a:spLocks noGrp="1"/>
          </p:cNvSpPr>
          <p:nvPr>
            <p:ph type="sldNum" sz="quarter" idx="12"/>
          </p:nvPr>
        </p:nvSpPr>
        <p:spPr/>
        <p:txBody>
          <a:bodyPr/>
          <a:lstStyle/>
          <a:p>
            <a:fld id="{C2F2C5E4-C367-4F50-B525-57F17A5873F9}" type="slidenum">
              <a:rPr lang="en-US" smtClean="0"/>
              <a:t>60</a:t>
            </a:fld>
            <a:endParaRPr lang="en-US"/>
          </a:p>
        </p:txBody>
      </p:sp>
      <p:sp>
        <p:nvSpPr>
          <p:cNvPr id="5" name="TextBox 4">
            <a:extLst>
              <a:ext uri="{FF2B5EF4-FFF2-40B4-BE49-F238E27FC236}">
                <a16:creationId xmlns:a16="http://schemas.microsoft.com/office/drawing/2014/main" id="{74CAF361-B675-4A3E-A81D-9C725F3791B0}"/>
              </a:ext>
            </a:extLst>
          </p:cNvPr>
          <p:cNvSpPr txBox="1"/>
          <p:nvPr/>
        </p:nvSpPr>
        <p:spPr>
          <a:xfrm>
            <a:off x="838200" y="1690688"/>
            <a:ext cx="10515600" cy="1878528"/>
          </a:xfrm>
          <a:prstGeom prst="rect">
            <a:avLst/>
          </a:prstGeom>
          <a:noFill/>
        </p:spPr>
        <p:txBody>
          <a:bodyPr wrap="square" rtlCol="0">
            <a:spAutoFit/>
          </a:bodyPr>
          <a:lstStyle/>
          <a:p>
            <a:pPr>
              <a:lnSpc>
                <a:spcPct val="120000"/>
              </a:lnSpc>
            </a:pPr>
            <a:r>
              <a:rPr lang="zh-CN" altLang="en-US" sz="3300" dirty="0"/>
              <a:t>迈克尔和</a:t>
            </a:r>
            <a:r>
              <a:rPr lang="en-US" altLang="zh-CN" sz="3300" dirty="0"/>
              <a:t>/</a:t>
            </a:r>
            <a:r>
              <a:rPr lang="zh-CN" altLang="en-US" sz="3300" dirty="0"/>
              <a:t>或其任何同僚是否在</a:t>
            </a:r>
            <a:r>
              <a:rPr lang="en-US" altLang="zh-CN" sz="3300" dirty="0"/>
              <a:t>2020</a:t>
            </a:r>
            <a:r>
              <a:rPr lang="zh-CN" altLang="en-US" sz="3300" dirty="0"/>
              <a:t>年</a:t>
            </a:r>
            <a:r>
              <a:rPr lang="en-US" altLang="zh-CN" sz="3300" dirty="0"/>
              <a:t>7</a:t>
            </a:r>
            <a:r>
              <a:rPr lang="zh-CN" altLang="en-US" sz="3300" dirty="0"/>
              <a:t>月下旬或</a:t>
            </a:r>
            <a:r>
              <a:rPr lang="en-US" altLang="zh-CN" sz="3300" dirty="0"/>
              <a:t>2020</a:t>
            </a:r>
            <a:r>
              <a:rPr lang="zh-CN" altLang="en-US" sz="3300" dirty="0"/>
              <a:t>年</a:t>
            </a:r>
            <a:r>
              <a:rPr lang="en-US" altLang="zh-CN" sz="3300" dirty="0"/>
              <a:t>8</a:t>
            </a:r>
            <a:r>
              <a:rPr lang="zh-CN" altLang="en-US" sz="3300" dirty="0"/>
              <a:t>月初写信给</a:t>
            </a:r>
            <a:r>
              <a:rPr lang="en-US" sz="3300" dirty="0"/>
              <a:t>https://wordpress.com，</a:t>
            </a:r>
            <a:r>
              <a:rPr lang="zh-CN" altLang="en-US" sz="3300" dirty="0"/>
              <a:t>并对我新出版的“英语作为外语（</a:t>
            </a:r>
            <a:r>
              <a:rPr lang="en-US" sz="3300" dirty="0"/>
              <a:t>EFL）</a:t>
            </a:r>
            <a:r>
              <a:rPr lang="zh-CN" altLang="en-US" sz="3300" dirty="0"/>
              <a:t>和和平研究”教科书作出虚假指控？</a:t>
            </a:r>
            <a:endParaRPr lang="en-US" sz="3300" dirty="0"/>
          </a:p>
        </p:txBody>
      </p:sp>
    </p:spTree>
    <p:extLst>
      <p:ext uri="{BB962C8B-B14F-4D97-AF65-F5344CB8AC3E}">
        <p14:creationId xmlns:p14="http://schemas.microsoft.com/office/powerpoint/2010/main" val="14476554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096B3-69C3-46AD-AC66-7B85A7E0A59F}"/>
              </a:ext>
            </a:extLst>
          </p:cNvPr>
          <p:cNvSpPr>
            <a:spLocks noGrp="1"/>
          </p:cNvSpPr>
          <p:nvPr>
            <p:ph type="title"/>
          </p:nvPr>
        </p:nvSpPr>
        <p:spPr>
          <a:xfrm>
            <a:off x="838200" y="476233"/>
            <a:ext cx="10515600" cy="642040"/>
          </a:xfrm>
        </p:spPr>
        <p:txBody>
          <a:bodyPr>
            <a:normAutofit fontScale="90000"/>
          </a:bodyPr>
          <a:lstStyle/>
          <a:p>
            <a:pPr algn="ctr"/>
            <a:r>
              <a:rPr lang="zh-CN" altLang="en-US" dirty="0"/>
              <a:t>问题</a:t>
            </a:r>
            <a:r>
              <a:rPr lang="en-US" altLang="zh-CN" dirty="0"/>
              <a:t>11 –</a:t>
            </a:r>
            <a:r>
              <a:rPr lang="zh-CN" altLang="en-US" dirty="0"/>
              <a:t>音频骚扰</a:t>
            </a:r>
            <a:r>
              <a:rPr lang="en-US" sz="1600" dirty="0"/>
              <a:t>Question 11 – Audio harassment</a:t>
            </a:r>
          </a:p>
        </p:txBody>
      </p:sp>
      <p:sp>
        <p:nvSpPr>
          <p:cNvPr id="3" name="Content Placeholder 2">
            <a:extLst>
              <a:ext uri="{FF2B5EF4-FFF2-40B4-BE49-F238E27FC236}">
                <a16:creationId xmlns:a16="http://schemas.microsoft.com/office/drawing/2014/main" id="{19D80DE3-81A9-4210-9621-22C835E01007}"/>
              </a:ext>
            </a:extLst>
          </p:cNvPr>
          <p:cNvSpPr>
            <a:spLocks noGrp="1"/>
          </p:cNvSpPr>
          <p:nvPr>
            <p:ph idx="1"/>
          </p:nvPr>
        </p:nvSpPr>
        <p:spPr>
          <a:xfrm>
            <a:off x="523875" y="5172075"/>
            <a:ext cx="11229975" cy="1549400"/>
          </a:xfrm>
        </p:spPr>
        <p:txBody>
          <a:bodyPr>
            <a:normAutofit/>
          </a:bodyPr>
          <a:lstStyle/>
          <a:p>
            <a:pPr marL="0" indent="0">
              <a:buNone/>
            </a:pPr>
            <a:r>
              <a:rPr lang="en-US" sz="1400" dirty="0"/>
              <a:t>Can “Michael” order or request electronic harassment of a target individual? A very low frequency dual-tone noise has played 24/7 in my apartment for at least the last year. Most people would never hear it because the sound is so soft. However, in the quiet of the night it often/usually wakes me up, unless I have an air conditioner, fan, or air filter on to cover the very annoying sounds. It is not refrigerators in the building or other normal apartment building background noise. This is a well designed truly random, dual tone ultra-low frequency sound. It is true the source could be anywhere in the building. The source could be attributed to one of Sun Xiu Juan’s “Christian” friends in the building. However, the Ministry of State Security does research on different kinds of special energy weapons, and this certainly could include ultra-low frequency sound waves designed to interrupt sleep. </a:t>
            </a:r>
            <a:r>
              <a:rPr lang="en-US" sz="1400" dirty="0">
                <a:solidFill>
                  <a:srgbClr val="FF0000"/>
                </a:solidFill>
              </a:rPr>
              <a:t>See Attachment 14: Dual tone low frequency sound harassment</a:t>
            </a:r>
          </a:p>
        </p:txBody>
      </p:sp>
      <p:sp>
        <p:nvSpPr>
          <p:cNvPr id="4" name="Slide Number Placeholder 3">
            <a:extLst>
              <a:ext uri="{FF2B5EF4-FFF2-40B4-BE49-F238E27FC236}">
                <a16:creationId xmlns:a16="http://schemas.microsoft.com/office/drawing/2014/main" id="{2AE0F7A7-805F-47DA-A796-7E7BF2C1AD5C}"/>
              </a:ext>
            </a:extLst>
          </p:cNvPr>
          <p:cNvSpPr>
            <a:spLocks noGrp="1"/>
          </p:cNvSpPr>
          <p:nvPr>
            <p:ph type="sldNum" sz="quarter" idx="12"/>
          </p:nvPr>
        </p:nvSpPr>
        <p:spPr/>
        <p:txBody>
          <a:bodyPr/>
          <a:lstStyle/>
          <a:p>
            <a:fld id="{C2F2C5E4-C367-4F50-B525-57F17A5873F9}" type="slidenum">
              <a:rPr lang="en-US" smtClean="0"/>
              <a:t>61</a:t>
            </a:fld>
            <a:endParaRPr lang="en-US"/>
          </a:p>
        </p:txBody>
      </p:sp>
      <p:sp>
        <p:nvSpPr>
          <p:cNvPr id="5" name="TextBox 4">
            <a:extLst>
              <a:ext uri="{FF2B5EF4-FFF2-40B4-BE49-F238E27FC236}">
                <a16:creationId xmlns:a16="http://schemas.microsoft.com/office/drawing/2014/main" id="{FD8A20FA-26B5-44A9-8B32-CF6B88888E4F}"/>
              </a:ext>
            </a:extLst>
          </p:cNvPr>
          <p:cNvSpPr txBox="1"/>
          <p:nvPr/>
        </p:nvSpPr>
        <p:spPr>
          <a:xfrm>
            <a:off x="438150" y="1118273"/>
            <a:ext cx="11315700" cy="4053802"/>
          </a:xfrm>
          <a:prstGeom prst="rect">
            <a:avLst/>
          </a:prstGeom>
          <a:noFill/>
        </p:spPr>
        <p:txBody>
          <a:bodyPr wrap="square" rtlCol="0">
            <a:spAutoFit/>
          </a:bodyPr>
          <a:lstStyle/>
          <a:p>
            <a:pPr>
              <a:lnSpc>
                <a:spcPct val="130000"/>
              </a:lnSpc>
            </a:pPr>
            <a:r>
              <a:rPr lang="zh-CN" altLang="en-US" sz="2500" dirty="0"/>
              <a:t>“ </a:t>
            </a:r>
            <a:r>
              <a:rPr lang="en-US" altLang="zh-CN" sz="2500" dirty="0"/>
              <a:t>Michael”</a:t>
            </a:r>
            <a:r>
              <a:rPr lang="zh-CN" altLang="en-US" sz="2500" dirty="0"/>
              <a:t>可以命令或要求对目标个人进行电子骚扰吗？ 至少在过去的一年里，我公寓里的低频双音噪声播放率为</a:t>
            </a:r>
            <a:r>
              <a:rPr lang="en-US" altLang="zh-CN" sz="2500" dirty="0"/>
              <a:t>24/7</a:t>
            </a:r>
            <a:r>
              <a:rPr lang="zh-CN" altLang="en-US" sz="2500" dirty="0"/>
              <a:t>。 大多数人永远不会听到它，因为声音是如此柔和。 但是，在夜晚的宁静中，它经常</a:t>
            </a:r>
            <a:r>
              <a:rPr lang="en-US" altLang="zh-CN" sz="2500" dirty="0"/>
              <a:t>/</a:t>
            </a:r>
            <a:r>
              <a:rPr lang="zh-CN" altLang="en-US" sz="2500" dirty="0"/>
              <a:t>通常使我醒来，除非我装有空调，风扇或空气过滤器以遮盖非常讨厌的声音。 它不是建筑物中的冰箱或其他普通公寓建筑物的背景噪音。 这是精心设计的真正随机的双音超低频声音。 的确，来源可以在建筑物的任何地方。 消息来源可能归因于孙秀娟在建筑物中的一位“基督教”朋友。 但是，国家安全部正在研究各种特殊能源武器，这当然可能包括旨在中断睡眠的超低频声波。 请参阅附件</a:t>
            </a:r>
            <a:r>
              <a:rPr lang="en-US" altLang="zh-CN" sz="2500" dirty="0"/>
              <a:t>14</a:t>
            </a:r>
            <a:r>
              <a:rPr lang="zh-CN" altLang="en-US" sz="2500" dirty="0"/>
              <a:t>：双音低频声音骚扰</a:t>
            </a:r>
            <a:endParaRPr lang="en-US" sz="2500" dirty="0"/>
          </a:p>
        </p:txBody>
      </p:sp>
    </p:spTree>
    <p:extLst>
      <p:ext uri="{BB962C8B-B14F-4D97-AF65-F5344CB8AC3E}">
        <p14:creationId xmlns:p14="http://schemas.microsoft.com/office/powerpoint/2010/main" val="11474564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53D4D-01CE-46B8-BC98-32D0618646EE}"/>
              </a:ext>
            </a:extLst>
          </p:cNvPr>
          <p:cNvSpPr>
            <a:spLocks noGrp="1"/>
          </p:cNvSpPr>
          <p:nvPr>
            <p:ph type="title"/>
          </p:nvPr>
        </p:nvSpPr>
        <p:spPr>
          <a:xfrm>
            <a:off x="428625" y="365125"/>
            <a:ext cx="11344275" cy="1325563"/>
          </a:xfrm>
        </p:spPr>
        <p:txBody>
          <a:bodyPr>
            <a:normAutofit/>
          </a:bodyPr>
          <a:lstStyle/>
          <a:p>
            <a:pPr algn="ctr"/>
            <a:r>
              <a:rPr lang="zh-CN" altLang="en-US" dirty="0"/>
              <a:t>问题</a:t>
            </a:r>
            <a:r>
              <a:rPr lang="en-US" altLang="zh-CN" dirty="0"/>
              <a:t>12——</a:t>
            </a:r>
            <a:r>
              <a:rPr lang="zh-CN" altLang="en-US" dirty="0"/>
              <a:t>（国家安全部）迈克尔的极端偏见</a:t>
            </a:r>
            <a:r>
              <a:rPr lang="en-US" sz="2200" dirty="0"/>
              <a:t>Question 12 – Ministry of State Security Michael’s extreme prejudices</a:t>
            </a:r>
          </a:p>
        </p:txBody>
      </p:sp>
      <p:sp>
        <p:nvSpPr>
          <p:cNvPr id="3" name="Content Placeholder 2">
            <a:extLst>
              <a:ext uri="{FF2B5EF4-FFF2-40B4-BE49-F238E27FC236}">
                <a16:creationId xmlns:a16="http://schemas.microsoft.com/office/drawing/2014/main" id="{4DA1BF97-8720-4299-9318-F0426472A070}"/>
              </a:ext>
            </a:extLst>
          </p:cNvPr>
          <p:cNvSpPr>
            <a:spLocks noGrp="1"/>
          </p:cNvSpPr>
          <p:nvPr>
            <p:ph idx="1"/>
          </p:nvPr>
        </p:nvSpPr>
        <p:spPr>
          <a:xfrm>
            <a:off x="838200" y="5167312"/>
            <a:ext cx="10515600" cy="1325563"/>
          </a:xfrm>
        </p:spPr>
        <p:txBody>
          <a:bodyPr>
            <a:normAutofit/>
          </a:bodyPr>
          <a:lstStyle/>
          <a:p>
            <a:pPr marL="0" indent="0">
              <a:buNone/>
            </a:pPr>
            <a:r>
              <a:rPr lang="en-US" sz="1200" dirty="0"/>
              <a:t>Is Michael racially prejudiced? Obviously very prejudiced against everyone that is not Han ethnic group.</a:t>
            </a:r>
          </a:p>
          <a:p>
            <a:pPr marL="0" indent="0">
              <a:buNone/>
            </a:pPr>
            <a:r>
              <a:rPr lang="en-US" sz="1200" dirty="0"/>
              <a:t>Do Michael have any religious bias? He obviously hates Muslims.</a:t>
            </a:r>
          </a:p>
          <a:p>
            <a:pPr marL="0" indent="0">
              <a:buNone/>
            </a:pPr>
            <a:r>
              <a:rPr lang="en-US" sz="1200" dirty="0"/>
              <a:t>If he were asked to make a recommendation in regards to an American educated Chinese candidate for a position within one of the Chinese government ministries, what kinds of questions might he ask that candidate? (He would see how much money they offered first, then think of questions, maybe.)</a:t>
            </a:r>
          </a:p>
          <a:p>
            <a:pPr marL="0" indent="0">
              <a:buNone/>
            </a:pPr>
            <a:r>
              <a:rPr lang="en-US" sz="1200" dirty="0">
                <a:solidFill>
                  <a:srgbClr val="FF0000"/>
                </a:solidFill>
              </a:rPr>
              <a:t>See Attachment 15  Radicalization of Chinese students in the USA</a:t>
            </a:r>
          </a:p>
        </p:txBody>
      </p:sp>
      <p:sp>
        <p:nvSpPr>
          <p:cNvPr id="4" name="Slide Number Placeholder 3">
            <a:extLst>
              <a:ext uri="{FF2B5EF4-FFF2-40B4-BE49-F238E27FC236}">
                <a16:creationId xmlns:a16="http://schemas.microsoft.com/office/drawing/2014/main" id="{DF69FB04-9CF1-491D-80C3-7CE2CD83272C}"/>
              </a:ext>
            </a:extLst>
          </p:cNvPr>
          <p:cNvSpPr>
            <a:spLocks noGrp="1"/>
          </p:cNvSpPr>
          <p:nvPr>
            <p:ph type="sldNum" sz="quarter" idx="12"/>
          </p:nvPr>
        </p:nvSpPr>
        <p:spPr/>
        <p:txBody>
          <a:bodyPr/>
          <a:lstStyle/>
          <a:p>
            <a:fld id="{C2F2C5E4-C367-4F50-B525-57F17A5873F9}" type="slidenum">
              <a:rPr lang="en-US" smtClean="0"/>
              <a:t>62</a:t>
            </a:fld>
            <a:endParaRPr lang="en-US"/>
          </a:p>
        </p:txBody>
      </p:sp>
      <p:sp>
        <p:nvSpPr>
          <p:cNvPr id="5" name="TextBox 4">
            <a:extLst>
              <a:ext uri="{FF2B5EF4-FFF2-40B4-BE49-F238E27FC236}">
                <a16:creationId xmlns:a16="http://schemas.microsoft.com/office/drawing/2014/main" id="{22E9B9EC-9D70-42B1-946C-E0A5C5FB6141}"/>
              </a:ext>
            </a:extLst>
          </p:cNvPr>
          <p:cNvSpPr txBox="1"/>
          <p:nvPr/>
        </p:nvSpPr>
        <p:spPr>
          <a:xfrm>
            <a:off x="561975" y="1619250"/>
            <a:ext cx="10915650" cy="2644057"/>
          </a:xfrm>
          <a:prstGeom prst="rect">
            <a:avLst/>
          </a:prstGeom>
          <a:noFill/>
        </p:spPr>
        <p:txBody>
          <a:bodyPr wrap="square" rtlCol="0">
            <a:spAutoFit/>
          </a:bodyPr>
          <a:lstStyle/>
          <a:p>
            <a:pPr marL="0" indent="0">
              <a:lnSpc>
                <a:spcPct val="120000"/>
              </a:lnSpc>
              <a:buNone/>
            </a:pPr>
            <a:r>
              <a:rPr lang="zh-CN" altLang="en-US" sz="2800" dirty="0"/>
              <a:t>迈克尔有种族偏见吗？</a:t>
            </a:r>
          </a:p>
          <a:p>
            <a:pPr marL="0" indent="0">
              <a:lnSpc>
                <a:spcPct val="120000"/>
              </a:lnSpc>
              <a:buNone/>
            </a:pPr>
            <a:r>
              <a:rPr lang="zh-CN" altLang="en-US" sz="2800" dirty="0"/>
              <a:t>迈克尔有宗教偏见吗？</a:t>
            </a:r>
          </a:p>
          <a:p>
            <a:pPr marL="0" indent="0">
              <a:lnSpc>
                <a:spcPct val="120000"/>
              </a:lnSpc>
              <a:buNone/>
            </a:pPr>
            <a:r>
              <a:rPr lang="zh-CN" altLang="en-US" sz="2800" dirty="0"/>
              <a:t>如果他被要求推荐一位在美国接受教育的中国籍候选人担任中国政府部门的一个职位，他会问这个候选人什么样的问题？</a:t>
            </a:r>
          </a:p>
          <a:p>
            <a:pPr marL="0" indent="0">
              <a:lnSpc>
                <a:spcPct val="120000"/>
              </a:lnSpc>
              <a:buNone/>
            </a:pPr>
            <a:r>
              <a:rPr lang="zh-CN" altLang="en-US" sz="2800" dirty="0"/>
              <a:t>见附件</a:t>
            </a:r>
            <a:r>
              <a:rPr lang="en-US" altLang="zh-CN" sz="2800" dirty="0"/>
              <a:t>15</a:t>
            </a:r>
            <a:r>
              <a:rPr lang="zh-CN" altLang="en-US" sz="2800" dirty="0"/>
              <a:t>中国留学生在美国的激进主义</a:t>
            </a:r>
            <a:endParaRPr lang="en-US" sz="2800" dirty="0"/>
          </a:p>
        </p:txBody>
      </p:sp>
    </p:spTree>
    <p:extLst>
      <p:ext uri="{BB962C8B-B14F-4D97-AF65-F5344CB8AC3E}">
        <p14:creationId xmlns:p14="http://schemas.microsoft.com/office/powerpoint/2010/main" val="25153014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537B2-6DF8-4E12-88E9-56FBA66A01B0}"/>
              </a:ext>
            </a:extLst>
          </p:cNvPr>
          <p:cNvSpPr>
            <a:spLocks noGrp="1"/>
          </p:cNvSpPr>
          <p:nvPr>
            <p:ph type="title"/>
          </p:nvPr>
        </p:nvSpPr>
        <p:spPr>
          <a:xfrm>
            <a:off x="838200" y="365125"/>
            <a:ext cx="10515600" cy="668147"/>
          </a:xfrm>
        </p:spPr>
        <p:txBody>
          <a:bodyPr>
            <a:normAutofit fontScale="90000"/>
          </a:bodyPr>
          <a:lstStyle/>
          <a:p>
            <a:r>
              <a:rPr lang="en-US" dirty="0"/>
              <a:t>Question 13</a:t>
            </a:r>
          </a:p>
        </p:txBody>
      </p:sp>
      <p:sp>
        <p:nvSpPr>
          <p:cNvPr id="3" name="Content Placeholder 2">
            <a:extLst>
              <a:ext uri="{FF2B5EF4-FFF2-40B4-BE49-F238E27FC236}">
                <a16:creationId xmlns:a16="http://schemas.microsoft.com/office/drawing/2014/main" id="{D4F113B8-8EB4-45E0-A7FD-D8787942C54F}"/>
              </a:ext>
            </a:extLst>
          </p:cNvPr>
          <p:cNvSpPr>
            <a:spLocks noGrp="1"/>
          </p:cNvSpPr>
          <p:nvPr>
            <p:ph idx="1"/>
          </p:nvPr>
        </p:nvSpPr>
        <p:spPr>
          <a:xfrm>
            <a:off x="568452" y="5025481"/>
            <a:ext cx="11256264" cy="1199882"/>
          </a:xfrm>
        </p:spPr>
        <p:txBody>
          <a:bodyPr>
            <a:noAutofit/>
          </a:bodyPr>
          <a:lstStyle/>
          <a:p>
            <a:pPr marL="0" indent="0">
              <a:buNone/>
            </a:pPr>
            <a:r>
              <a:rPr lang="en-US" sz="1000" dirty="0"/>
              <a:t>Can Profiling (</a:t>
            </a:r>
            <a:r>
              <a:rPr lang="zh-CN" altLang="en-US" sz="1000" dirty="0"/>
              <a:t>侧写</a:t>
            </a:r>
            <a:r>
              <a:rPr lang="en-US" altLang="zh-CN" sz="1000" dirty="0"/>
              <a:t>) </a:t>
            </a:r>
            <a:r>
              <a:rPr lang="en-US" sz="1000" dirty="0"/>
              <a:t>influence a counterintelligence officer’s opinions? Obviously yes. I am a foreigner in China. China has suffered enormously from: foreign support for the corrupt Qing Dynasty, foreign colonialism, the civil war, and the more recent CIA support for revolutionary activities Tibet, Xinjiang and Hong Kong. There is no doubt the CIA works against the Chinese government in all major Chinese cities as well. Those facts however do not constitute any kind of evidence against me. I have lived in China for 11 years and have been 100% consistent in my support for the Chinese government. In fact, I was disliked by some administrators, faculty and students at Beijing Huijia Private School because of my 100% support for the Chinese government. Thus, I ask, why was I abused (threatened) by Ministry of State Security officer Michael? The vast majority of foreigners l know dislike and mock the Chinese government</a:t>
            </a:r>
            <a:r>
              <a:rPr lang="en-US" sz="1000" b="1" dirty="0"/>
              <a:t>. </a:t>
            </a:r>
            <a:r>
              <a:rPr lang="en-US" sz="1000" b="1" dirty="0">
                <a:solidFill>
                  <a:srgbClr val="FF0000"/>
                </a:solidFill>
              </a:rPr>
              <a:t>So why am I - one of the very few foreigners that actually really supports the Chinese government</a:t>
            </a:r>
            <a:r>
              <a:rPr lang="en-US" sz="1000" dirty="0">
                <a:solidFill>
                  <a:srgbClr val="FF0000"/>
                </a:solidFill>
              </a:rPr>
              <a:t> </a:t>
            </a:r>
            <a:r>
              <a:rPr lang="en-US" sz="1000" b="1" dirty="0">
                <a:solidFill>
                  <a:srgbClr val="FF0000"/>
                </a:solidFill>
              </a:rPr>
              <a:t>being abused (threatened) by Michael? </a:t>
            </a:r>
            <a:r>
              <a:rPr lang="en-US" sz="1000" dirty="0"/>
              <a:t>This is very strange and deserves to be investigated. I have been abused by the foreigners that hate the Chinese government, and corrupt Ministry of Security Officer Michael. This is a very terrible situation to be in! It is extremely unfair and unjust. </a:t>
            </a:r>
            <a:r>
              <a:rPr lang="en-US" sz="1000" b="1" dirty="0">
                <a:solidFill>
                  <a:srgbClr val="FF0000"/>
                </a:solidFill>
              </a:rPr>
              <a:t>I am hated by my own American government because I support China with over 65 published articles and five published books. At the same time I have Ministry of State Security "Michael" threatening and (I believe) conspiring against me. </a:t>
            </a:r>
          </a:p>
        </p:txBody>
      </p:sp>
      <p:sp>
        <p:nvSpPr>
          <p:cNvPr id="4" name="Slide Number Placeholder 3">
            <a:extLst>
              <a:ext uri="{FF2B5EF4-FFF2-40B4-BE49-F238E27FC236}">
                <a16:creationId xmlns:a16="http://schemas.microsoft.com/office/drawing/2014/main" id="{ECC2329D-6AD8-4BCD-9277-BB9AC7315D47}"/>
              </a:ext>
            </a:extLst>
          </p:cNvPr>
          <p:cNvSpPr>
            <a:spLocks noGrp="1"/>
          </p:cNvSpPr>
          <p:nvPr>
            <p:ph type="sldNum" sz="quarter" idx="12"/>
          </p:nvPr>
        </p:nvSpPr>
        <p:spPr/>
        <p:txBody>
          <a:bodyPr/>
          <a:lstStyle/>
          <a:p>
            <a:fld id="{C2F2C5E4-C367-4F50-B525-57F17A5873F9}" type="slidenum">
              <a:rPr lang="en-US" smtClean="0"/>
              <a:t>63</a:t>
            </a:fld>
            <a:endParaRPr lang="en-US"/>
          </a:p>
        </p:txBody>
      </p:sp>
      <p:sp>
        <p:nvSpPr>
          <p:cNvPr id="5" name="TextBox 4">
            <a:extLst>
              <a:ext uri="{FF2B5EF4-FFF2-40B4-BE49-F238E27FC236}">
                <a16:creationId xmlns:a16="http://schemas.microsoft.com/office/drawing/2014/main" id="{15689654-B2DE-4016-B61C-F73F066DC323}"/>
              </a:ext>
            </a:extLst>
          </p:cNvPr>
          <p:cNvSpPr txBox="1"/>
          <p:nvPr/>
        </p:nvSpPr>
        <p:spPr>
          <a:xfrm>
            <a:off x="568452" y="932053"/>
            <a:ext cx="11256264" cy="4093428"/>
          </a:xfrm>
          <a:prstGeom prst="rect">
            <a:avLst/>
          </a:prstGeom>
          <a:noFill/>
        </p:spPr>
        <p:txBody>
          <a:bodyPr wrap="square" rtlCol="0">
            <a:spAutoFit/>
          </a:bodyPr>
          <a:lstStyle/>
          <a:p>
            <a:r>
              <a:rPr lang="zh-CN" altLang="en-US" sz="2000" dirty="0"/>
              <a:t>侧写（</a:t>
            </a:r>
            <a:r>
              <a:rPr lang="en-US" altLang="zh-CN" sz="2000" dirty="0"/>
              <a:t>Profiling</a:t>
            </a:r>
            <a:r>
              <a:rPr lang="zh-CN" altLang="en-US" sz="2000" dirty="0"/>
              <a:t>）是否可以影响反情报官员的意见？显然是的。</a:t>
            </a:r>
          </a:p>
          <a:p>
            <a:r>
              <a:rPr lang="zh-CN" altLang="en-US" sz="2000" dirty="0"/>
              <a:t>我在中国是外国人。中国遭受了巨大的痛苦：</a:t>
            </a:r>
          </a:p>
          <a:p>
            <a:r>
              <a:rPr lang="zh-CN" altLang="en-US" sz="2000" dirty="0"/>
              <a:t>外国对腐败的清朝的支持，外国殖民主义</a:t>
            </a:r>
            <a:r>
              <a:rPr lang="en-US" altLang="zh-CN" sz="2000" dirty="0"/>
              <a:t>,</a:t>
            </a:r>
            <a:r>
              <a:rPr lang="zh-CN" altLang="en-US" sz="2000" dirty="0"/>
              <a:t> 内战</a:t>
            </a:r>
            <a:r>
              <a:rPr lang="en-US" altLang="zh-CN" sz="2000" dirty="0"/>
              <a:t>,</a:t>
            </a:r>
            <a:r>
              <a:rPr lang="zh-CN" altLang="en-US" sz="2000" dirty="0"/>
              <a:t>中央情报局最近对西藏，新疆和香港的革命活动的支持。毫无疑问，中央情报局也在中国所有主要城市都与中国政府作斗争。</a:t>
            </a:r>
          </a:p>
          <a:p>
            <a:r>
              <a:rPr lang="zh-CN" altLang="en-US" sz="2000" dirty="0"/>
              <a:t>但是，这些事实并不构成针对我的任何证据。我在中国生活了</a:t>
            </a:r>
            <a:r>
              <a:rPr lang="en-US" altLang="zh-CN" sz="2000" dirty="0"/>
              <a:t>11</a:t>
            </a:r>
            <a:r>
              <a:rPr lang="zh-CN" altLang="en-US" sz="2000" dirty="0"/>
              <a:t>年，对中国政府的支持一直做到</a:t>
            </a:r>
            <a:r>
              <a:rPr lang="en-US" altLang="zh-CN" sz="2000" dirty="0"/>
              <a:t>100</a:t>
            </a:r>
            <a:r>
              <a:rPr lang="zh-CN" altLang="en-US" sz="2000" dirty="0"/>
              <a:t>％一致。实际上，由于我</a:t>
            </a:r>
            <a:r>
              <a:rPr lang="en-US" altLang="zh-CN" sz="2000" dirty="0"/>
              <a:t>100</a:t>
            </a:r>
            <a:r>
              <a:rPr lang="zh-CN" altLang="en-US" sz="2000" dirty="0"/>
              <a:t>％支持中国政府，北京汇佳私立学校的一些管理人员，教职员工和学生不喜欢我。因此，我问，为什么我被国家安全部官员迈克尔虐待（威胁）？</a:t>
            </a:r>
          </a:p>
          <a:p>
            <a:r>
              <a:rPr lang="zh-CN" altLang="en-US" sz="2000" dirty="0"/>
              <a:t>我知道绝大多数外国人不喜欢并嘲笑中国政府。那么，为什么我</a:t>
            </a:r>
            <a:r>
              <a:rPr lang="en-US" altLang="zh-CN" sz="2000" dirty="0"/>
              <a:t>-</a:t>
            </a:r>
            <a:r>
              <a:rPr lang="zh-CN" altLang="en-US" sz="2000" dirty="0"/>
              <a:t>真正真正支持中国政府被迈克尔虐待（威胁）的极少数外国人之一？这是非常奇怪的，值得研究。我被讨厌中国政府的外国人和腐败的安全部官员迈克尔虐待。</a:t>
            </a:r>
          </a:p>
          <a:p>
            <a:r>
              <a:rPr lang="zh-CN" altLang="en-US" sz="2000" dirty="0"/>
              <a:t>这是一个非常可怕的情况！这是极其不公平和不公正的。我自己的美国政府讨厌我，因为我以</a:t>
            </a:r>
            <a:r>
              <a:rPr lang="en-US" altLang="zh-CN" sz="2000" dirty="0"/>
              <a:t>65</a:t>
            </a:r>
            <a:r>
              <a:rPr lang="zh-CN" altLang="en-US" sz="2000" dirty="0"/>
              <a:t>篇已发表的文章和五本已出版的书来支持中国。同时，我有国家安全部“迈克尔”威胁并（共谋）阴谋反对我。</a:t>
            </a:r>
            <a:endParaRPr lang="en-US" sz="2000" dirty="0"/>
          </a:p>
        </p:txBody>
      </p:sp>
    </p:spTree>
    <p:extLst>
      <p:ext uri="{BB962C8B-B14F-4D97-AF65-F5344CB8AC3E}">
        <p14:creationId xmlns:p14="http://schemas.microsoft.com/office/powerpoint/2010/main" val="6474385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164D4-FF93-4C96-A83F-3684F8F83235}"/>
              </a:ext>
            </a:extLst>
          </p:cNvPr>
          <p:cNvSpPr>
            <a:spLocks noGrp="1"/>
          </p:cNvSpPr>
          <p:nvPr>
            <p:ph type="title"/>
          </p:nvPr>
        </p:nvSpPr>
        <p:spPr>
          <a:xfrm>
            <a:off x="838200" y="214313"/>
            <a:ext cx="10515600" cy="654050"/>
          </a:xfrm>
        </p:spPr>
        <p:txBody>
          <a:bodyPr>
            <a:normAutofit fontScale="90000"/>
          </a:bodyPr>
          <a:lstStyle/>
          <a:p>
            <a:r>
              <a:rPr lang="en-US" dirty="0"/>
              <a:t>Question 14 – Michael’s mental health and IQ</a:t>
            </a:r>
          </a:p>
        </p:txBody>
      </p:sp>
      <p:sp>
        <p:nvSpPr>
          <p:cNvPr id="3" name="Content Placeholder 2">
            <a:extLst>
              <a:ext uri="{FF2B5EF4-FFF2-40B4-BE49-F238E27FC236}">
                <a16:creationId xmlns:a16="http://schemas.microsoft.com/office/drawing/2014/main" id="{EFDA40E4-3D2B-4EC1-9C38-F6C8C3DE0D5F}"/>
              </a:ext>
            </a:extLst>
          </p:cNvPr>
          <p:cNvSpPr>
            <a:spLocks noGrp="1"/>
          </p:cNvSpPr>
          <p:nvPr>
            <p:ph idx="1"/>
          </p:nvPr>
        </p:nvSpPr>
        <p:spPr>
          <a:xfrm>
            <a:off x="609600" y="4695825"/>
            <a:ext cx="11172824" cy="1947862"/>
          </a:xfrm>
        </p:spPr>
        <p:txBody>
          <a:bodyPr>
            <a:normAutofit lnSpcReduction="10000"/>
          </a:bodyPr>
          <a:lstStyle/>
          <a:p>
            <a:pPr marL="0" indent="0">
              <a:buNone/>
            </a:pPr>
            <a:r>
              <a:rPr lang="en-US" sz="1200" dirty="0"/>
              <a:t>A Chinese police officer that illegally threatens a foreign professional journalist and his very close friend, a Chinese woman is clearly not wise. Turning off his body camera and recorder microphone is definitely against police protocol and strong evidence he knew his threats were criminal.</a:t>
            </a:r>
          </a:p>
          <a:p>
            <a:pPr marL="0" indent="0">
              <a:buNone/>
            </a:pPr>
            <a:r>
              <a:rPr lang="en-US" sz="1200" dirty="0"/>
              <a:t>When police officers are sent to jail, they usually don’t have a good time, especially when their crimes include colluding with foreign intelligence officers that are hostile to China. That Beijing Huijia Private School teaches its students to hate China’s closest allies, Russia, Pakistan and Iran, indicates they are controlled by a foreign power that is hostile to China. </a:t>
            </a:r>
          </a:p>
          <a:p>
            <a:pPr marL="0" indent="0">
              <a:buNone/>
            </a:pPr>
            <a:r>
              <a:rPr lang="en-US" sz="1200" b="1" dirty="0"/>
              <a:t>How many books has Michael read in his life time? Did he bother to read any of the books or articles written by Gregory Brundage? </a:t>
            </a:r>
          </a:p>
          <a:p>
            <a:pPr marL="0" indent="0">
              <a:buNone/>
            </a:pPr>
            <a:r>
              <a:rPr lang="en-US" sz="1200" dirty="0"/>
              <a:t>The accumulation of evidence appears to suggest that Michael has a mental illness. A police officer that so blatantly breaks the law in front of a foreign journalist is a police officer that wants to get caught. That indicates mental illness. The evidence also strongly indicates Michael is not very bright, is very biased against foreigners, especially men and it is highly likely he routinely colludes with hostile foreign intelligence organizations (by so rigorously working to make Mr. Brundage “go away.”)</a:t>
            </a:r>
          </a:p>
        </p:txBody>
      </p:sp>
      <p:sp>
        <p:nvSpPr>
          <p:cNvPr id="4" name="Slide Number Placeholder 3">
            <a:extLst>
              <a:ext uri="{FF2B5EF4-FFF2-40B4-BE49-F238E27FC236}">
                <a16:creationId xmlns:a16="http://schemas.microsoft.com/office/drawing/2014/main" id="{D8E2E03B-E1EE-4A0B-978A-D0FFAFC71E35}"/>
              </a:ext>
            </a:extLst>
          </p:cNvPr>
          <p:cNvSpPr>
            <a:spLocks noGrp="1"/>
          </p:cNvSpPr>
          <p:nvPr>
            <p:ph type="sldNum" sz="quarter" idx="12"/>
          </p:nvPr>
        </p:nvSpPr>
        <p:spPr/>
        <p:txBody>
          <a:bodyPr/>
          <a:lstStyle/>
          <a:p>
            <a:fld id="{C2F2C5E4-C367-4F50-B525-57F17A5873F9}" type="slidenum">
              <a:rPr lang="en-US" smtClean="0"/>
              <a:t>64</a:t>
            </a:fld>
            <a:endParaRPr lang="en-US"/>
          </a:p>
        </p:txBody>
      </p:sp>
      <p:sp>
        <p:nvSpPr>
          <p:cNvPr id="5" name="TextBox 4">
            <a:extLst>
              <a:ext uri="{FF2B5EF4-FFF2-40B4-BE49-F238E27FC236}">
                <a16:creationId xmlns:a16="http://schemas.microsoft.com/office/drawing/2014/main" id="{A3977C27-3CFE-4766-9328-19ACA556F6AF}"/>
              </a:ext>
            </a:extLst>
          </p:cNvPr>
          <p:cNvSpPr txBox="1"/>
          <p:nvPr/>
        </p:nvSpPr>
        <p:spPr>
          <a:xfrm>
            <a:off x="609600" y="868363"/>
            <a:ext cx="11172825" cy="3761671"/>
          </a:xfrm>
          <a:prstGeom prst="rect">
            <a:avLst/>
          </a:prstGeom>
          <a:noFill/>
        </p:spPr>
        <p:txBody>
          <a:bodyPr wrap="square" rtlCol="0">
            <a:spAutoFit/>
          </a:bodyPr>
          <a:lstStyle/>
          <a:p>
            <a:pPr>
              <a:lnSpc>
                <a:spcPct val="120000"/>
              </a:lnSpc>
            </a:pPr>
            <a:r>
              <a:rPr lang="zh-CN" altLang="en-US" sz="2000" dirty="0"/>
              <a:t>一名中国警官非法威胁一名外国专业记者和他的亲密朋友，一名中国女性，显然是不明智的。关掉他的身体摄像头和录音麦克风绝对违反了警方的规定，而且有充分的证据表明他知道自己的威胁是犯罪行为。</a:t>
            </a:r>
          </a:p>
          <a:p>
            <a:pPr>
              <a:lnSpc>
                <a:spcPct val="120000"/>
              </a:lnSpc>
            </a:pPr>
            <a:r>
              <a:rPr lang="zh-CN" altLang="en-US" sz="2000" dirty="0"/>
              <a:t>当警察被送进监狱时，他们通常不会有好时光，尤其是当他们的罪行包括与敌视中国的外国情报官员勾结时。北京汇佳私立学校教导学生憎恨中国最亲密的盟友俄罗斯、巴基斯坦和伊朗，这表明他们被一个敌视中国的外国势力所控制。</a:t>
            </a:r>
          </a:p>
          <a:p>
            <a:pPr>
              <a:lnSpc>
                <a:spcPct val="120000"/>
              </a:lnSpc>
            </a:pPr>
            <a:r>
              <a:rPr lang="zh-CN" altLang="en-US" sz="2000" dirty="0"/>
              <a:t>迈克尔一生中读了多少本书？他有没有费心去读格雷戈里</a:t>
            </a:r>
            <a:r>
              <a:rPr lang="en-US" altLang="zh-CN" sz="2000" dirty="0"/>
              <a:t>·</a:t>
            </a:r>
            <a:r>
              <a:rPr lang="zh-CN" altLang="en-US" sz="2000" dirty="0"/>
              <a:t>布伦达奇写的书或文章？</a:t>
            </a:r>
          </a:p>
          <a:p>
            <a:pPr>
              <a:lnSpc>
                <a:spcPct val="120000"/>
              </a:lnSpc>
            </a:pPr>
            <a:r>
              <a:rPr lang="zh-CN" altLang="en-US" sz="2000" dirty="0"/>
              <a:t>证据的积累似乎表明迈克尔患有精神病。在外国记者面前如此公然违法的警官，就是想被抓的警察。这表明有精神病。证据还强烈表明，迈克尔不是很聪明，对穆斯林很有偏见，而且他很可能经常与敌对的外国情报组织勾结（通过如此严格的努力让布伦达格先生“离开”）</a:t>
            </a:r>
            <a:endParaRPr lang="en-US" sz="2000" dirty="0"/>
          </a:p>
        </p:txBody>
      </p:sp>
    </p:spTree>
    <p:extLst>
      <p:ext uri="{BB962C8B-B14F-4D97-AF65-F5344CB8AC3E}">
        <p14:creationId xmlns:p14="http://schemas.microsoft.com/office/powerpoint/2010/main" val="24262047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9D65F-41F1-4815-98B8-DF293A177619}"/>
              </a:ext>
            </a:extLst>
          </p:cNvPr>
          <p:cNvSpPr>
            <a:spLocks noGrp="1"/>
          </p:cNvSpPr>
          <p:nvPr>
            <p:ph type="title"/>
          </p:nvPr>
        </p:nvSpPr>
        <p:spPr>
          <a:xfrm>
            <a:off x="838200" y="365125"/>
            <a:ext cx="10515600" cy="682625"/>
          </a:xfrm>
        </p:spPr>
        <p:txBody>
          <a:bodyPr>
            <a:normAutofit fontScale="90000"/>
          </a:bodyPr>
          <a:lstStyle/>
          <a:p>
            <a:r>
              <a:rPr lang="en-US" dirty="0"/>
              <a:t>Conclusions</a:t>
            </a:r>
          </a:p>
        </p:txBody>
      </p:sp>
      <p:sp>
        <p:nvSpPr>
          <p:cNvPr id="3" name="Content Placeholder 2">
            <a:extLst>
              <a:ext uri="{FF2B5EF4-FFF2-40B4-BE49-F238E27FC236}">
                <a16:creationId xmlns:a16="http://schemas.microsoft.com/office/drawing/2014/main" id="{7D5E688D-0B7A-4FCE-893C-56EDE637E4E3}"/>
              </a:ext>
            </a:extLst>
          </p:cNvPr>
          <p:cNvSpPr>
            <a:spLocks noGrp="1"/>
          </p:cNvSpPr>
          <p:nvPr>
            <p:ph idx="1"/>
          </p:nvPr>
        </p:nvSpPr>
        <p:spPr>
          <a:xfrm>
            <a:off x="838200" y="4249552"/>
            <a:ext cx="10515600" cy="2016076"/>
          </a:xfrm>
        </p:spPr>
        <p:txBody>
          <a:bodyPr>
            <a:normAutofit/>
          </a:bodyPr>
          <a:lstStyle/>
          <a:p>
            <a:pPr marL="0" indent="0">
              <a:buNone/>
            </a:pPr>
            <a:r>
              <a:rPr lang="en-US" sz="1500" dirty="0"/>
              <a:t>Based on my personal experiences at Beijing Huijia Private School I can report with absolute certainty that former head of the English Department Sun Xiu Juan was easily manipulated by foreign intelligence operatives. I also know with absolute certainty that she had (and probably still has) enormous control over Beijing Huijia Private School CEO Wang. Based on Ministry of State Security “Michael’s” criminal behavior on July 8, 2019, at my apartment I know him to be corrupt. It is possible Ministry of State Security “Michael” is acting mostly alone and in secret using Ministry of State Resources.  It is also possible he is tacitly approving other foreign intelligence organizations to run operations against myself and M.H. without investigation or interference by the Ministry of State Security. It is also possible CEO Wang hired a “security officer” who is a former Ministry of State Security, or former military intelligence officer to run operations against myself and M.H.. CEO Wang is also guilty of massive fraud. </a:t>
            </a:r>
            <a:r>
              <a:rPr lang="en-US" sz="1500" dirty="0">
                <a:solidFill>
                  <a:srgbClr val="FF0000"/>
                </a:solidFill>
              </a:rPr>
              <a:t>See Attachment 10  BJ Huijia School Criminal and Civil Law Violations</a:t>
            </a:r>
          </a:p>
          <a:p>
            <a:pPr marL="0" indent="0">
              <a:buNone/>
            </a:pPr>
            <a:endParaRPr lang="en-US" sz="1500" dirty="0"/>
          </a:p>
          <a:p>
            <a:pPr marL="0" indent="0">
              <a:buNone/>
            </a:pPr>
            <a:endParaRPr lang="en-US" dirty="0"/>
          </a:p>
        </p:txBody>
      </p:sp>
      <p:sp>
        <p:nvSpPr>
          <p:cNvPr id="4" name="Slide Number Placeholder 3">
            <a:extLst>
              <a:ext uri="{FF2B5EF4-FFF2-40B4-BE49-F238E27FC236}">
                <a16:creationId xmlns:a16="http://schemas.microsoft.com/office/drawing/2014/main" id="{450D0F13-570F-4495-93E6-5D15AC9B5FAA}"/>
              </a:ext>
            </a:extLst>
          </p:cNvPr>
          <p:cNvSpPr>
            <a:spLocks noGrp="1"/>
          </p:cNvSpPr>
          <p:nvPr>
            <p:ph type="sldNum" sz="quarter" idx="12"/>
          </p:nvPr>
        </p:nvSpPr>
        <p:spPr/>
        <p:txBody>
          <a:bodyPr/>
          <a:lstStyle/>
          <a:p>
            <a:fld id="{C2F2C5E4-C367-4F50-B525-57F17A5873F9}" type="slidenum">
              <a:rPr lang="en-US" smtClean="0"/>
              <a:t>65</a:t>
            </a:fld>
            <a:endParaRPr lang="en-US"/>
          </a:p>
        </p:txBody>
      </p:sp>
      <p:sp>
        <p:nvSpPr>
          <p:cNvPr id="7" name="TextBox 6">
            <a:extLst>
              <a:ext uri="{FF2B5EF4-FFF2-40B4-BE49-F238E27FC236}">
                <a16:creationId xmlns:a16="http://schemas.microsoft.com/office/drawing/2014/main" id="{AA327F08-A5D8-4828-8570-FFEF2F0A8D59}"/>
              </a:ext>
            </a:extLst>
          </p:cNvPr>
          <p:cNvSpPr txBox="1"/>
          <p:nvPr/>
        </p:nvSpPr>
        <p:spPr>
          <a:xfrm>
            <a:off x="590550" y="933450"/>
            <a:ext cx="10763250" cy="3316101"/>
          </a:xfrm>
          <a:prstGeom prst="rect">
            <a:avLst/>
          </a:prstGeom>
          <a:noFill/>
        </p:spPr>
        <p:txBody>
          <a:bodyPr wrap="square" rtlCol="0">
            <a:spAutoFit/>
          </a:bodyPr>
          <a:lstStyle/>
          <a:p>
            <a:pPr>
              <a:lnSpc>
                <a:spcPct val="120000"/>
              </a:lnSpc>
            </a:pPr>
            <a:r>
              <a:rPr lang="zh-CN" altLang="en-US" sz="2200" dirty="0"/>
              <a:t>根据我在北京汇佳私立学校的亲身经历，我可以绝对肯定地报告，前英语系主任孙秀娟很容易被外国情报人员操纵。我也绝对肯定地知道，她对北京汇佳私立学校</a:t>
            </a:r>
            <a:r>
              <a:rPr lang="en-US" altLang="zh-CN" sz="2200" dirty="0"/>
              <a:t>CEO</a:t>
            </a:r>
            <a:r>
              <a:rPr lang="zh-CN" altLang="en-US" sz="2200" dirty="0"/>
              <a:t>王总有着巨大的控制权。基于</a:t>
            </a:r>
            <a:r>
              <a:rPr lang="en-US" altLang="zh-CN" sz="2200" dirty="0"/>
              <a:t>2019</a:t>
            </a:r>
            <a:r>
              <a:rPr lang="zh-CN" altLang="en-US" sz="2200" dirty="0"/>
              <a:t>年</a:t>
            </a:r>
            <a:r>
              <a:rPr lang="en-US" altLang="zh-CN" sz="2200" dirty="0"/>
              <a:t>7</a:t>
            </a:r>
            <a:r>
              <a:rPr lang="zh-CN" altLang="en-US" sz="2200" dirty="0"/>
              <a:t>月</a:t>
            </a:r>
            <a:r>
              <a:rPr lang="en-US" altLang="zh-CN" sz="2200" dirty="0"/>
              <a:t>8</a:t>
            </a:r>
            <a:r>
              <a:rPr lang="zh-CN" altLang="en-US" sz="2200" dirty="0"/>
              <a:t>日国家安全部“迈克尔”的犯罪行为，在我的公寓里，我知道他腐败。有可能是国家安全部的“迈克尔”大部分是单独和秘密行动。他也有可能是默许其他外国情报机构在没有国家安全部调查或干涉的情况下，对我和苗辉进行行动。王首席执行官也有可能聘请了一位前国家安全部的“安全官员”，或者前军事情报官员，对我和苗辉进行行动。王首席还犯有大规模欺诈罪。见附件</a:t>
            </a:r>
            <a:r>
              <a:rPr lang="en-US" altLang="zh-CN" sz="2200" dirty="0"/>
              <a:t>10</a:t>
            </a:r>
            <a:r>
              <a:rPr lang="zh-CN" altLang="en-US" sz="2200" dirty="0"/>
              <a:t>北京汇佳学校刑事和民事违法行为</a:t>
            </a:r>
            <a:endParaRPr lang="en-US" sz="2200" dirty="0"/>
          </a:p>
        </p:txBody>
      </p:sp>
    </p:spTree>
    <p:extLst>
      <p:ext uri="{BB962C8B-B14F-4D97-AF65-F5344CB8AC3E}">
        <p14:creationId xmlns:p14="http://schemas.microsoft.com/office/powerpoint/2010/main" val="11638904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B7DEC-B307-4CF3-BF38-7BFB1DC0697C}"/>
              </a:ext>
            </a:extLst>
          </p:cNvPr>
          <p:cNvSpPr>
            <a:spLocks noGrp="1"/>
          </p:cNvSpPr>
          <p:nvPr>
            <p:ph type="title"/>
          </p:nvPr>
        </p:nvSpPr>
        <p:spPr>
          <a:xfrm>
            <a:off x="838200" y="365126"/>
            <a:ext cx="10515600" cy="852488"/>
          </a:xfrm>
        </p:spPr>
        <p:txBody>
          <a:bodyPr>
            <a:normAutofit fontScale="90000"/>
          </a:bodyPr>
          <a:lstStyle/>
          <a:p>
            <a:pPr algn="ctr"/>
            <a:r>
              <a:rPr lang="zh-CN" altLang="en-US" dirty="0"/>
              <a:t>最简单的解释是什么？</a:t>
            </a:r>
            <a:br>
              <a:rPr lang="en-US" altLang="zh-CN" dirty="0"/>
            </a:br>
            <a:r>
              <a:rPr lang="en-US" sz="1300" dirty="0"/>
              <a:t>What is the simplest explanation?</a:t>
            </a:r>
          </a:p>
        </p:txBody>
      </p:sp>
      <p:sp>
        <p:nvSpPr>
          <p:cNvPr id="3" name="Content Placeholder 2">
            <a:extLst>
              <a:ext uri="{FF2B5EF4-FFF2-40B4-BE49-F238E27FC236}">
                <a16:creationId xmlns:a16="http://schemas.microsoft.com/office/drawing/2014/main" id="{08513373-6F48-451B-AA53-AAA2FDEF440E}"/>
              </a:ext>
            </a:extLst>
          </p:cNvPr>
          <p:cNvSpPr>
            <a:spLocks noGrp="1"/>
          </p:cNvSpPr>
          <p:nvPr>
            <p:ph idx="1"/>
          </p:nvPr>
        </p:nvSpPr>
        <p:spPr>
          <a:xfrm>
            <a:off x="514350" y="5191125"/>
            <a:ext cx="10763250" cy="1462088"/>
          </a:xfrm>
        </p:spPr>
        <p:txBody>
          <a:bodyPr>
            <a:normAutofit/>
          </a:bodyPr>
          <a:lstStyle/>
          <a:p>
            <a:pPr marL="514350" indent="-514350">
              <a:buAutoNum type="arabicPeriod"/>
            </a:pPr>
            <a:r>
              <a:rPr lang="en-US" sz="1200" dirty="0"/>
              <a:t>Sun Xiu Juan is a mentally ill (fake) Narcissistic Christian zealot who is madly in love with her own enormous power and is very prejudiced against Muslims and to a lesser extent anyone else that doesn’t follow her particular brand of “Christianity.” She was transparently manipulated for foreign intelligence officers and agents. Sun Xiu Juan has enormous control over Beijing Huijia Private School CEO Wang, and he has enormous power within several Chinese government ministries as well as the Ministry of State Security. </a:t>
            </a:r>
          </a:p>
          <a:p>
            <a:pPr marL="514350" indent="-514350">
              <a:buAutoNum type="arabicPeriod"/>
            </a:pPr>
            <a:r>
              <a:rPr lang="en-US" sz="1200" dirty="0"/>
              <a:t>State Security Officer “Michael” is a small minded man who is very prejudiced against Muslims and jealous that I have a girl friend. He has in one way or another been influenced by some administrators at Beijing Huijia Private School. He routinely engages in criminal activities and has no respect for laws or the rights of any human beings, unless perhaps they are rich. </a:t>
            </a:r>
          </a:p>
        </p:txBody>
      </p:sp>
      <p:sp>
        <p:nvSpPr>
          <p:cNvPr id="4" name="Slide Number Placeholder 3">
            <a:extLst>
              <a:ext uri="{FF2B5EF4-FFF2-40B4-BE49-F238E27FC236}">
                <a16:creationId xmlns:a16="http://schemas.microsoft.com/office/drawing/2014/main" id="{B433C3EE-4789-4448-BCD7-C33414F90024}"/>
              </a:ext>
            </a:extLst>
          </p:cNvPr>
          <p:cNvSpPr>
            <a:spLocks noGrp="1"/>
          </p:cNvSpPr>
          <p:nvPr>
            <p:ph type="sldNum" sz="quarter" idx="12"/>
          </p:nvPr>
        </p:nvSpPr>
        <p:spPr/>
        <p:txBody>
          <a:bodyPr/>
          <a:lstStyle/>
          <a:p>
            <a:fld id="{C2F2C5E4-C367-4F50-B525-57F17A5873F9}" type="slidenum">
              <a:rPr lang="en-US" smtClean="0"/>
              <a:t>66</a:t>
            </a:fld>
            <a:endParaRPr lang="en-US"/>
          </a:p>
        </p:txBody>
      </p:sp>
      <p:sp>
        <p:nvSpPr>
          <p:cNvPr id="5" name="TextBox 4">
            <a:extLst>
              <a:ext uri="{FF2B5EF4-FFF2-40B4-BE49-F238E27FC236}">
                <a16:creationId xmlns:a16="http://schemas.microsoft.com/office/drawing/2014/main" id="{51EBE5E4-11AB-480C-9BD6-A17AA8AB6D90}"/>
              </a:ext>
            </a:extLst>
          </p:cNvPr>
          <p:cNvSpPr txBox="1"/>
          <p:nvPr/>
        </p:nvSpPr>
        <p:spPr>
          <a:xfrm>
            <a:off x="695325" y="1285875"/>
            <a:ext cx="10829925" cy="3755644"/>
          </a:xfrm>
          <a:prstGeom prst="rect">
            <a:avLst/>
          </a:prstGeom>
          <a:noFill/>
        </p:spPr>
        <p:txBody>
          <a:bodyPr wrap="square" rtlCol="0">
            <a:spAutoFit/>
          </a:bodyPr>
          <a:lstStyle/>
          <a:p>
            <a:pPr>
              <a:lnSpc>
                <a:spcPct val="120000"/>
              </a:lnSpc>
            </a:pPr>
            <a:r>
              <a:rPr lang="en-US" altLang="zh-CN" sz="2500" dirty="0"/>
              <a:t>1. </a:t>
            </a:r>
            <a:r>
              <a:rPr lang="zh-CN" altLang="en-US" sz="2500" dirty="0"/>
              <a:t>孙秀娟是一个精神病（假）自恋的基督教狂热分子，她疯狂地爱着自己的巨大力量，对穆斯林和其他不追随她特定“基督教”品牌的人抱有偏见。她显然被外国情报官员和探员操纵。孙秀娟对北京汇佳私立学校</a:t>
            </a:r>
            <a:r>
              <a:rPr lang="en-US" altLang="zh-CN" sz="2500" dirty="0"/>
              <a:t>CEO</a:t>
            </a:r>
            <a:r>
              <a:rPr lang="zh-CN" altLang="en-US" sz="2500" dirty="0"/>
              <a:t>王有着巨大的控制权，他在中国的几个政府部门以及国家安全部都拥有巨大的权力。</a:t>
            </a:r>
          </a:p>
          <a:p>
            <a:pPr>
              <a:lnSpc>
                <a:spcPct val="120000"/>
              </a:lnSpc>
            </a:pPr>
            <a:endParaRPr lang="zh-CN" altLang="en-US" sz="2500" dirty="0"/>
          </a:p>
          <a:p>
            <a:pPr>
              <a:lnSpc>
                <a:spcPct val="120000"/>
              </a:lnSpc>
            </a:pPr>
            <a:r>
              <a:rPr lang="en-US" altLang="zh-CN" sz="2500" dirty="0"/>
              <a:t>2. </a:t>
            </a:r>
            <a:r>
              <a:rPr lang="zh-CN" altLang="en-US" sz="2500" dirty="0"/>
              <a:t>国家安全官员“迈克尔”是一个心胸狭窄的人，他对穆斯林非常偏见，嫉妒我有一个女朋友。他在某种程度上受到了北京汇佳私立学校一些管理人员的影响。他经常从事犯罪活动，不尊重法律或任何人的权利，除非他们很富有。</a:t>
            </a:r>
            <a:endParaRPr lang="en-US" sz="2500" dirty="0"/>
          </a:p>
        </p:txBody>
      </p:sp>
    </p:spTree>
    <p:extLst>
      <p:ext uri="{BB962C8B-B14F-4D97-AF65-F5344CB8AC3E}">
        <p14:creationId xmlns:p14="http://schemas.microsoft.com/office/powerpoint/2010/main" val="31601773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0F67A-0F52-41F6-86D7-AB97312D48D3}"/>
              </a:ext>
            </a:extLst>
          </p:cNvPr>
          <p:cNvSpPr>
            <a:spLocks noGrp="1"/>
          </p:cNvSpPr>
          <p:nvPr>
            <p:ph type="title"/>
          </p:nvPr>
        </p:nvSpPr>
        <p:spPr>
          <a:xfrm>
            <a:off x="838200" y="365125"/>
            <a:ext cx="10515600" cy="720725"/>
          </a:xfrm>
        </p:spPr>
        <p:txBody>
          <a:bodyPr/>
          <a:lstStyle/>
          <a:p>
            <a:r>
              <a:rPr lang="en-US" dirty="0"/>
              <a:t>Unfortunate realities</a:t>
            </a:r>
          </a:p>
        </p:txBody>
      </p:sp>
      <p:sp>
        <p:nvSpPr>
          <p:cNvPr id="3" name="Content Placeholder 2">
            <a:extLst>
              <a:ext uri="{FF2B5EF4-FFF2-40B4-BE49-F238E27FC236}">
                <a16:creationId xmlns:a16="http://schemas.microsoft.com/office/drawing/2014/main" id="{E3DD278D-FCDE-402F-873E-48DDAAAB64BF}"/>
              </a:ext>
            </a:extLst>
          </p:cNvPr>
          <p:cNvSpPr>
            <a:spLocks noGrp="1"/>
          </p:cNvSpPr>
          <p:nvPr>
            <p:ph idx="1"/>
          </p:nvPr>
        </p:nvSpPr>
        <p:spPr>
          <a:xfrm>
            <a:off x="428625" y="1085850"/>
            <a:ext cx="11334750" cy="5091113"/>
          </a:xfrm>
        </p:spPr>
        <p:txBody>
          <a:bodyPr>
            <a:normAutofit/>
          </a:bodyPr>
          <a:lstStyle/>
          <a:p>
            <a:pPr marL="0" indent="0">
              <a:buNone/>
            </a:pPr>
            <a:r>
              <a:rPr lang="en-US" dirty="0"/>
              <a:t>I profoundly apologize for asking some indelicate questions:</a:t>
            </a:r>
          </a:p>
          <a:p>
            <a:pPr marL="0" indent="0">
              <a:buNone/>
            </a:pPr>
            <a:r>
              <a:rPr lang="en-US" dirty="0"/>
              <a:t>How many times has your Minister of State Security been punched hard in the face?</a:t>
            </a:r>
          </a:p>
          <a:p>
            <a:pPr marL="0" indent="0">
              <a:buNone/>
            </a:pPr>
            <a:r>
              <a:rPr lang="en-US" dirty="0"/>
              <a:t>How many times has his wife been raped?</a:t>
            </a:r>
          </a:p>
          <a:p>
            <a:pPr marL="0" indent="0">
              <a:buNone/>
            </a:pPr>
            <a:r>
              <a:rPr lang="en-US" dirty="0"/>
              <a:t>I suspect that your Ministry of State Security has never been in a real right and is living in a fool’s paradise. A paradise based on hypothetical “algorithms” with “lists” of plans for different hypothetical attacks by the USA. The native Americans, the Chinese and Africans in history all had such “lists.” They all were subjugated. In a real fight – winners take the initiative. They don’t simply react. In this section I suggest a “Charm Offensive.” That’s Taiji incidentally. Soft power. </a:t>
            </a:r>
            <a:r>
              <a:rPr lang="en-US" i="1" dirty="0"/>
              <a:t>Instead of destroying your successful publicists (like me) you might try helping, instead. </a:t>
            </a:r>
          </a:p>
        </p:txBody>
      </p:sp>
      <p:sp>
        <p:nvSpPr>
          <p:cNvPr id="4" name="Slide Number Placeholder 3">
            <a:extLst>
              <a:ext uri="{FF2B5EF4-FFF2-40B4-BE49-F238E27FC236}">
                <a16:creationId xmlns:a16="http://schemas.microsoft.com/office/drawing/2014/main" id="{BEFE6A1F-7CBF-4CDF-9F14-6A7DBB76A2A1}"/>
              </a:ext>
            </a:extLst>
          </p:cNvPr>
          <p:cNvSpPr>
            <a:spLocks noGrp="1"/>
          </p:cNvSpPr>
          <p:nvPr>
            <p:ph type="sldNum" sz="quarter" idx="12"/>
          </p:nvPr>
        </p:nvSpPr>
        <p:spPr/>
        <p:txBody>
          <a:bodyPr/>
          <a:lstStyle/>
          <a:p>
            <a:fld id="{C2F2C5E4-C367-4F50-B525-57F17A5873F9}" type="slidenum">
              <a:rPr lang="en-US" smtClean="0"/>
              <a:t>67</a:t>
            </a:fld>
            <a:endParaRPr lang="en-US"/>
          </a:p>
        </p:txBody>
      </p:sp>
    </p:spTree>
    <p:extLst>
      <p:ext uri="{BB962C8B-B14F-4D97-AF65-F5344CB8AC3E}">
        <p14:creationId xmlns:p14="http://schemas.microsoft.com/office/powerpoint/2010/main" val="24471700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7D37B-AFE5-417B-A789-8AB0DBA6B289}"/>
              </a:ext>
            </a:extLst>
          </p:cNvPr>
          <p:cNvSpPr>
            <a:spLocks noGrp="1"/>
          </p:cNvSpPr>
          <p:nvPr>
            <p:ph type="title"/>
          </p:nvPr>
        </p:nvSpPr>
        <p:spPr/>
        <p:txBody>
          <a:bodyPr/>
          <a:lstStyle/>
          <a:p>
            <a:r>
              <a:rPr lang="en-US" dirty="0"/>
              <a:t>Unfortunate Realities</a:t>
            </a:r>
          </a:p>
        </p:txBody>
      </p:sp>
      <p:sp>
        <p:nvSpPr>
          <p:cNvPr id="3" name="Content Placeholder 2">
            <a:extLst>
              <a:ext uri="{FF2B5EF4-FFF2-40B4-BE49-F238E27FC236}">
                <a16:creationId xmlns:a16="http://schemas.microsoft.com/office/drawing/2014/main" id="{19F573BE-BB77-4EC6-9496-EAEDF2544DBE}"/>
              </a:ext>
            </a:extLst>
          </p:cNvPr>
          <p:cNvSpPr>
            <a:spLocks noGrp="1"/>
          </p:cNvSpPr>
          <p:nvPr>
            <p:ph idx="1"/>
          </p:nvPr>
        </p:nvSpPr>
        <p:spPr/>
        <p:txBody>
          <a:bodyPr>
            <a:normAutofit lnSpcReduction="10000"/>
          </a:bodyPr>
          <a:lstStyle/>
          <a:p>
            <a:pPr marL="0" indent="0">
              <a:buNone/>
            </a:pPr>
            <a:r>
              <a:rPr lang="en-US" dirty="0"/>
              <a:t>Again, I apologize for my directness here. I only dare to presume to be honest because I care enough to risk my own life to help preserve and protect China.</a:t>
            </a:r>
          </a:p>
          <a:p>
            <a:pPr marL="0" indent="0">
              <a:buNone/>
            </a:pPr>
            <a:r>
              <a:rPr lang="en-US" dirty="0"/>
              <a:t>China now is a ship full of leaks and holes. </a:t>
            </a:r>
          </a:p>
          <a:p>
            <a:pPr marL="0" indent="0">
              <a:buNone/>
            </a:pPr>
            <a:r>
              <a:rPr lang="en-US" dirty="0"/>
              <a:t>I do not like the position I am in now. I have met and exceeded the criteria to obtain a Permanent Resident Card. I have made a significant contributions to China by acting as a public relations expert via my publications. I have skills China needs. There are not many people like me here. </a:t>
            </a:r>
          </a:p>
          <a:p>
            <a:pPr marL="0" indent="0">
              <a:buNone/>
            </a:pPr>
            <a:r>
              <a:rPr lang="en-US" dirty="0"/>
              <a:t>I am worried. China now is losing the international public relations contest – step by step, by only reacting, and not taking the initiative.</a:t>
            </a:r>
          </a:p>
        </p:txBody>
      </p:sp>
      <p:sp>
        <p:nvSpPr>
          <p:cNvPr id="4" name="Slide Number Placeholder 3">
            <a:extLst>
              <a:ext uri="{FF2B5EF4-FFF2-40B4-BE49-F238E27FC236}">
                <a16:creationId xmlns:a16="http://schemas.microsoft.com/office/drawing/2014/main" id="{4CA198D5-9386-4DF4-AD4B-65FBC9B74829}"/>
              </a:ext>
            </a:extLst>
          </p:cNvPr>
          <p:cNvSpPr>
            <a:spLocks noGrp="1"/>
          </p:cNvSpPr>
          <p:nvPr>
            <p:ph type="sldNum" sz="quarter" idx="12"/>
          </p:nvPr>
        </p:nvSpPr>
        <p:spPr/>
        <p:txBody>
          <a:bodyPr/>
          <a:lstStyle/>
          <a:p>
            <a:fld id="{C2F2C5E4-C367-4F50-B525-57F17A5873F9}" type="slidenum">
              <a:rPr lang="en-US" smtClean="0"/>
              <a:t>68</a:t>
            </a:fld>
            <a:endParaRPr lang="en-US"/>
          </a:p>
        </p:txBody>
      </p:sp>
    </p:spTree>
    <p:extLst>
      <p:ext uri="{BB962C8B-B14F-4D97-AF65-F5344CB8AC3E}">
        <p14:creationId xmlns:p14="http://schemas.microsoft.com/office/powerpoint/2010/main" val="35559909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BA948-FF98-4D56-9B80-130588918C02}"/>
              </a:ext>
            </a:extLst>
          </p:cNvPr>
          <p:cNvSpPr>
            <a:spLocks noGrp="1"/>
          </p:cNvSpPr>
          <p:nvPr>
            <p:ph type="title"/>
          </p:nvPr>
        </p:nvSpPr>
        <p:spPr>
          <a:xfrm>
            <a:off x="838200" y="365125"/>
            <a:ext cx="10515600" cy="987425"/>
          </a:xfrm>
        </p:spPr>
        <p:txBody>
          <a:bodyPr/>
          <a:lstStyle/>
          <a:p>
            <a:r>
              <a:rPr lang="en-US" dirty="0"/>
              <a:t>Unfortunate Realities</a:t>
            </a:r>
          </a:p>
        </p:txBody>
      </p:sp>
      <p:sp>
        <p:nvSpPr>
          <p:cNvPr id="3" name="Content Placeholder 2">
            <a:extLst>
              <a:ext uri="{FF2B5EF4-FFF2-40B4-BE49-F238E27FC236}">
                <a16:creationId xmlns:a16="http://schemas.microsoft.com/office/drawing/2014/main" id="{C1E68473-1573-40A8-BE3A-21B7F75D6826}"/>
              </a:ext>
            </a:extLst>
          </p:cNvPr>
          <p:cNvSpPr>
            <a:spLocks noGrp="1"/>
          </p:cNvSpPr>
          <p:nvPr>
            <p:ph idx="1"/>
          </p:nvPr>
        </p:nvSpPr>
        <p:spPr>
          <a:xfrm>
            <a:off x="838200" y="1352550"/>
            <a:ext cx="10515600" cy="4824413"/>
          </a:xfrm>
        </p:spPr>
        <p:txBody>
          <a:bodyPr>
            <a:normAutofit/>
          </a:bodyPr>
          <a:lstStyle/>
          <a:p>
            <a:pPr marL="0" indent="0">
              <a:buNone/>
            </a:pPr>
            <a:r>
              <a:rPr lang="en-US" dirty="0"/>
              <a:t>China now needs to be on a </a:t>
            </a:r>
            <a:r>
              <a:rPr lang="en-US" b="1" dirty="0">
                <a:solidFill>
                  <a:srgbClr val="0070C0"/>
                </a:solidFill>
              </a:rPr>
              <a:t>“charm offensive.”</a:t>
            </a:r>
          </a:p>
          <a:p>
            <a:pPr marL="0" indent="0">
              <a:buNone/>
            </a:pPr>
            <a:r>
              <a:rPr lang="en-US" dirty="0"/>
              <a:t>Now more than ever China needs to showcase the wonder and beauty of harmony – the harmony inculcated and distilled into Daoist and Confucian philosophies. The harmony refined over 4,000 years of history is being lost under the algorithms of false “intellectual” prophets currently guiding China’s public “face.”</a:t>
            </a:r>
          </a:p>
          <a:p>
            <a:pPr marL="0" indent="0">
              <a:buNone/>
            </a:pPr>
            <a:r>
              <a:rPr lang="en-US" dirty="0"/>
              <a:t>Americans don’t like China now because China is not showing its true face. The true face is not the warrior face, but the harmonious face.</a:t>
            </a:r>
          </a:p>
          <a:p>
            <a:pPr marL="0" indent="0">
              <a:buNone/>
            </a:pPr>
            <a:r>
              <a:rPr lang="en-US" dirty="0"/>
              <a:t>Instead, I, a professional writer that invested greatly in harmony and gambled my life on the wisdom of China, am being crushed, tortured and destroyed by China’s corrupt “Ministry of Security.”</a:t>
            </a:r>
          </a:p>
          <a:p>
            <a:pPr marL="0" indent="0">
              <a:buNone/>
            </a:pPr>
            <a:endParaRPr lang="en-US" dirty="0"/>
          </a:p>
        </p:txBody>
      </p:sp>
      <p:sp>
        <p:nvSpPr>
          <p:cNvPr id="4" name="Slide Number Placeholder 3">
            <a:extLst>
              <a:ext uri="{FF2B5EF4-FFF2-40B4-BE49-F238E27FC236}">
                <a16:creationId xmlns:a16="http://schemas.microsoft.com/office/drawing/2014/main" id="{D00E954C-5BC2-4581-B0FD-9FCE005975C0}"/>
              </a:ext>
            </a:extLst>
          </p:cNvPr>
          <p:cNvSpPr>
            <a:spLocks noGrp="1"/>
          </p:cNvSpPr>
          <p:nvPr>
            <p:ph type="sldNum" sz="quarter" idx="12"/>
          </p:nvPr>
        </p:nvSpPr>
        <p:spPr/>
        <p:txBody>
          <a:bodyPr/>
          <a:lstStyle/>
          <a:p>
            <a:fld id="{C2F2C5E4-C367-4F50-B525-57F17A5873F9}" type="slidenum">
              <a:rPr lang="en-US" smtClean="0"/>
              <a:t>69</a:t>
            </a:fld>
            <a:endParaRPr lang="en-US"/>
          </a:p>
        </p:txBody>
      </p:sp>
    </p:spTree>
    <p:extLst>
      <p:ext uri="{BB962C8B-B14F-4D97-AF65-F5344CB8AC3E}">
        <p14:creationId xmlns:p14="http://schemas.microsoft.com/office/powerpoint/2010/main" val="1338187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5F415-94C8-43BA-8E59-0630EB95598A}"/>
              </a:ext>
            </a:extLst>
          </p:cNvPr>
          <p:cNvSpPr>
            <a:spLocks noGrp="1"/>
          </p:cNvSpPr>
          <p:nvPr>
            <p:ph type="title"/>
          </p:nvPr>
        </p:nvSpPr>
        <p:spPr/>
        <p:txBody>
          <a:bodyPr/>
          <a:lstStyle/>
          <a:p>
            <a:pPr algn="ctr"/>
            <a:r>
              <a:rPr lang="zh-CN" altLang="en-US" dirty="0"/>
              <a:t>反情报的世界</a:t>
            </a:r>
            <a:br>
              <a:rPr lang="en-US" altLang="zh-CN" dirty="0"/>
            </a:br>
            <a:r>
              <a:rPr lang="en-US" sz="2200" dirty="0"/>
              <a:t>The world of counterintelligence</a:t>
            </a:r>
          </a:p>
        </p:txBody>
      </p:sp>
      <p:sp>
        <p:nvSpPr>
          <p:cNvPr id="3" name="Content Placeholder 2">
            <a:extLst>
              <a:ext uri="{FF2B5EF4-FFF2-40B4-BE49-F238E27FC236}">
                <a16:creationId xmlns:a16="http://schemas.microsoft.com/office/drawing/2014/main" id="{9EAD0B14-3B4A-4FBA-9288-B3157CD3A0C4}"/>
              </a:ext>
            </a:extLst>
          </p:cNvPr>
          <p:cNvSpPr>
            <a:spLocks noGrp="1"/>
          </p:cNvSpPr>
          <p:nvPr>
            <p:ph idx="1"/>
          </p:nvPr>
        </p:nvSpPr>
        <p:spPr>
          <a:xfrm>
            <a:off x="838200" y="4204971"/>
            <a:ext cx="10515600" cy="855440"/>
          </a:xfrm>
        </p:spPr>
        <p:txBody>
          <a:bodyPr>
            <a:normAutofit lnSpcReduction="10000"/>
          </a:bodyPr>
          <a:lstStyle/>
          <a:p>
            <a:pPr marL="0" indent="0">
              <a:buNone/>
            </a:pPr>
            <a:r>
              <a:rPr lang="en-US" altLang="zh-CN" sz="1400" dirty="0"/>
              <a:t>The world of counter-intelligence can be and often is a murky dirty world. Do some counter-intelligence officers actually create fictitious “bad guys” (smear good people) to advance their careers? Definitely yes. Are their supervisors sometimes directly or indirectly responsible for this? Yes. Do they sometimes take bribes to frame innocent people? Yes. Do they sometimes allow prejudice and petty jealousy to influence their assessments? Yes. It’s often a murky dirty world. </a:t>
            </a:r>
          </a:p>
          <a:p>
            <a:pPr marL="0" indent="0">
              <a:buNone/>
            </a:pPr>
            <a:endParaRPr lang="en-US" sz="1400" dirty="0"/>
          </a:p>
        </p:txBody>
      </p:sp>
      <p:sp>
        <p:nvSpPr>
          <p:cNvPr id="4" name="Slide Number Placeholder 3">
            <a:extLst>
              <a:ext uri="{FF2B5EF4-FFF2-40B4-BE49-F238E27FC236}">
                <a16:creationId xmlns:a16="http://schemas.microsoft.com/office/drawing/2014/main" id="{ECB216FF-80AA-4BC1-8F86-8F5414733F4C}"/>
              </a:ext>
            </a:extLst>
          </p:cNvPr>
          <p:cNvSpPr>
            <a:spLocks noGrp="1"/>
          </p:cNvSpPr>
          <p:nvPr>
            <p:ph type="sldNum" sz="quarter" idx="12"/>
          </p:nvPr>
        </p:nvSpPr>
        <p:spPr/>
        <p:txBody>
          <a:bodyPr/>
          <a:lstStyle/>
          <a:p>
            <a:fld id="{C2F2C5E4-C367-4F50-B525-57F17A5873F9}" type="slidenum">
              <a:rPr lang="en-US" smtClean="0"/>
              <a:t>7</a:t>
            </a:fld>
            <a:endParaRPr lang="en-US"/>
          </a:p>
        </p:txBody>
      </p:sp>
      <p:sp>
        <p:nvSpPr>
          <p:cNvPr id="5" name="TextBox 4">
            <a:extLst>
              <a:ext uri="{FF2B5EF4-FFF2-40B4-BE49-F238E27FC236}">
                <a16:creationId xmlns:a16="http://schemas.microsoft.com/office/drawing/2014/main" id="{94D1F7F0-890F-40CC-9D88-805C1E84E8C5}"/>
              </a:ext>
            </a:extLst>
          </p:cNvPr>
          <p:cNvSpPr txBox="1"/>
          <p:nvPr/>
        </p:nvSpPr>
        <p:spPr>
          <a:xfrm>
            <a:off x="941832" y="1641967"/>
            <a:ext cx="10411968" cy="2092881"/>
          </a:xfrm>
          <a:prstGeom prst="rect">
            <a:avLst/>
          </a:prstGeom>
          <a:noFill/>
        </p:spPr>
        <p:txBody>
          <a:bodyPr wrap="square" rtlCol="0">
            <a:spAutoFit/>
          </a:bodyPr>
          <a:lstStyle/>
          <a:p>
            <a:r>
              <a:rPr lang="zh-CN" altLang="en-US" sz="2600" dirty="0"/>
              <a:t>反情报世界过去可能是而且经常是一个黑暗的肮脏世界。 是否有一些反情报官员实际上创造了虚构的“坏蛋”（涂抹好人）来促进职业发展？ 绝对可以。 他们的主管有时对此直接或间接负责吗？ 是。 他们有时收受贿赂迫害无辜的人吗？ 是。 他们有时会允许偏见和小嫉妒影响他们的评估吗？ 是。 这通常是一个阴暗的肮脏世界。</a:t>
            </a:r>
            <a:endParaRPr lang="en-US" sz="2600" dirty="0"/>
          </a:p>
        </p:txBody>
      </p:sp>
    </p:spTree>
    <p:extLst>
      <p:ext uri="{BB962C8B-B14F-4D97-AF65-F5344CB8AC3E}">
        <p14:creationId xmlns:p14="http://schemas.microsoft.com/office/powerpoint/2010/main" val="25638557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09F780-2E37-4D48-96F6-8DD7BF0F80F4}"/>
              </a:ext>
            </a:extLst>
          </p:cNvPr>
          <p:cNvSpPr>
            <a:spLocks noGrp="1"/>
          </p:cNvSpPr>
          <p:nvPr>
            <p:ph idx="1"/>
          </p:nvPr>
        </p:nvSpPr>
        <p:spPr>
          <a:xfrm>
            <a:off x="962025" y="1590675"/>
            <a:ext cx="5857875" cy="3505200"/>
          </a:xfrm>
        </p:spPr>
        <p:txBody>
          <a:bodyPr>
            <a:normAutofit/>
          </a:bodyPr>
          <a:lstStyle/>
          <a:p>
            <a:r>
              <a:rPr lang="en-US" sz="4000" i="1" dirty="0"/>
              <a:t>Benevolence </a:t>
            </a:r>
            <a:r>
              <a:rPr lang="en-US" sz="4000" dirty="0"/>
              <a:t>(</a:t>
            </a:r>
            <a:r>
              <a:rPr lang="en-US" sz="4000" dirty="0" err="1"/>
              <a:t>rén</a:t>
            </a:r>
            <a:r>
              <a:rPr lang="en-US" sz="4000" dirty="0"/>
              <a:t> </a:t>
            </a:r>
            <a:r>
              <a:rPr lang="zh-CN" altLang="en-US" sz="4000" dirty="0"/>
              <a:t>仁</a:t>
            </a:r>
            <a:r>
              <a:rPr lang="en-US" altLang="zh-CN" sz="4000" dirty="0"/>
              <a:t>),</a:t>
            </a:r>
          </a:p>
          <a:p>
            <a:r>
              <a:rPr lang="en-US" sz="4000" i="1" dirty="0"/>
              <a:t>righteousness </a:t>
            </a:r>
            <a:r>
              <a:rPr lang="en-US" sz="4000" dirty="0"/>
              <a:t>(yì </a:t>
            </a:r>
            <a:r>
              <a:rPr lang="zh-CN" altLang="en-US" sz="4000" dirty="0"/>
              <a:t>义</a:t>
            </a:r>
            <a:r>
              <a:rPr lang="en-US" altLang="zh-CN" sz="4000" dirty="0"/>
              <a:t>),</a:t>
            </a:r>
          </a:p>
          <a:p>
            <a:r>
              <a:rPr lang="en-US" sz="4000" i="1" dirty="0"/>
              <a:t>propriety</a:t>
            </a:r>
            <a:r>
              <a:rPr lang="en-US" sz="4000" dirty="0"/>
              <a:t> (</a:t>
            </a:r>
            <a:r>
              <a:rPr lang="en-US" sz="4000" dirty="0" err="1"/>
              <a:t>lǐ</a:t>
            </a:r>
            <a:r>
              <a:rPr lang="en-US" sz="4000" dirty="0"/>
              <a:t> </a:t>
            </a:r>
            <a:r>
              <a:rPr lang="zh-CN" altLang="en-US" sz="4000" dirty="0"/>
              <a:t>礼</a:t>
            </a:r>
            <a:r>
              <a:rPr lang="en-US" altLang="zh-CN" sz="4000" dirty="0"/>
              <a:t>) </a:t>
            </a:r>
          </a:p>
          <a:p>
            <a:r>
              <a:rPr lang="en-US" sz="4000" i="1" dirty="0"/>
              <a:t>wisdom</a:t>
            </a:r>
            <a:r>
              <a:rPr lang="en-US" sz="4000" dirty="0"/>
              <a:t> (zhì </a:t>
            </a:r>
            <a:r>
              <a:rPr lang="zh-CN" altLang="en-US" sz="4000" dirty="0"/>
              <a:t>智</a:t>
            </a:r>
            <a:r>
              <a:rPr lang="en-US" altLang="zh-CN" sz="4000" dirty="0"/>
              <a:t>) </a:t>
            </a:r>
            <a:endParaRPr lang="en-US" sz="4000" dirty="0"/>
          </a:p>
          <a:p>
            <a:r>
              <a:rPr lang="en-US" sz="4000" i="1" dirty="0"/>
              <a:t>fidelity</a:t>
            </a:r>
            <a:r>
              <a:rPr lang="en-US" sz="4000" dirty="0"/>
              <a:t> (</a:t>
            </a:r>
            <a:r>
              <a:rPr lang="en-US" sz="4000" dirty="0" err="1"/>
              <a:t>xìn</a:t>
            </a:r>
            <a:r>
              <a:rPr lang="en-US" sz="4000" dirty="0"/>
              <a:t> </a:t>
            </a:r>
            <a:r>
              <a:rPr lang="zh-CN" altLang="en-US" sz="4000" dirty="0"/>
              <a:t>信</a:t>
            </a:r>
            <a:r>
              <a:rPr lang="en-US" altLang="zh-CN" sz="4000" dirty="0"/>
              <a:t>)</a:t>
            </a:r>
            <a:endParaRPr lang="en-US" sz="4000" dirty="0"/>
          </a:p>
        </p:txBody>
      </p:sp>
      <p:sp>
        <p:nvSpPr>
          <p:cNvPr id="4" name="Slide Number Placeholder 3">
            <a:extLst>
              <a:ext uri="{FF2B5EF4-FFF2-40B4-BE49-F238E27FC236}">
                <a16:creationId xmlns:a16="http://schemas.microsoft.com/office/drawing/2014/main" id="{6271B2DE-0094-47BB-A3E3-C0FFA6C91B7B}"/>
              </a:ext>
            </a:extLst>
          </p:cNvPr>
          <p:cNvSpPr>
            <a:spLocks noGrp="1"/>
          </p:cNvSpPr>
          <p:nvPr>
            <p:ph type="sldNum" sz="quarter" idx="12"/>
          </p:nvPr>
        </p:nvSpPr>
        <p:spPr/>
        <p:txBody>
          <a:bodyPr/>
          <a:lstStyle/>
          <a:p>
            <a:fld id="{C2F2C5E4-C367-4F50-B525-57F17A5873F9}" type="slidenum">
              <a:rPr lang="en-US" smtClean="0"/>
              <a:t>70</a:t>
            </a:fld>
            <a:endParaRPr lang="en-US"/>
          </a:p>
        </p:txBody>
      </p:sp>
      <p:sp>
        <p:nvSpPr>
          <p:cNvPr id="5" name="TextBox 4">
            <a:extLst>
              <a:ext uri="{FF2B5EF4-FFF2-40B4-BE49-F238E27FC236}">
                <a16:creationId xmlns:a16="http://schemas.microsoft.com/office/drawing/2014/main" id="{90254D77-2E6A-4C33-A55A-4EDC1EDA6CC2}"/>
              </a:ext>
            </a:extLst>
          </p:cNvPr>
          <p:cNvSpPr txBox="1"/>
          <p:nvPr/>
        </p:nvSpPr>
        <p:spPr>
          <a:xfrm>
            <a:off x="476249" y="590550"/>
            <a:ext cx="10620375" cy="461665"/>
          </a:xfrm>
          <a:prstGeom prst="rect">
            <a:avLst/>
          </a:prstGeom>
          <a:noFill/>
        </p:spPr>
        <p:txBody>
          <a:bodyPr wrap="square" rtlCol="0">
            <a:spAutoFit/>
          </a:bodyPr>
          <a:lstStyle/>
          <a:p>
            <a:pPr algn="ctr"/>
            <a:r>
              <a:rPr lang="en-US" sz="2400" i="1" dirty="0"/>
              <a:t>The (forgotten) Five Constant Virtues</a:t>
            </a:r>
            <a:r>
              <a:rPr lang="en-US" sz="2400" dirty="0"/>
              <a:t> (wǔ cháng </a:t>
            </a:r>
            <a:r>
              <a:rPr lang="zh-CN" altLang="en-US" sz="2400" dirty="0"/>
              <a:t>五常</a:t>
            </a:r>
            <a:r>
              <a:rPr lang="en-US" altLang="zh-CN" sz="2400" dirty="0"/>
              <a:t>) </a:t>
            </a:r>
            <a:r>
              <a:rPr lang="en-US" sz="2400" dirty="0" err="1"/>
              <a:t>rú</a:t>
            </a:r>
            <a:r>
              <a:rPr lang="en-US" sz="2400" dirty="0"/>
              <a:t> </a:t>
            </a:r>
            <a:r>
              <a:rPr lang="en-US" sz="2400" dirty="0" err="1"/>
              <a:t>jiā</a:t>
            </a:r>
            <a:r>
              <a:rPr lang="en-US" sz="2400" dirty="0"/>
              <a:t> </a:t>
            </a:r>
            <a:r>
              <a:rPr lang="en-US" sz="2400" dirty="0" err="1"/>
              <a:t>sī</a:t>
            </a:r>
            <a:r>
              <a:rPr lang="en-US" sz="2400" dirty="0"/>
              <a:t> xiǎng </a:t>
            </a:r>
            <a:r>
              <a:rPr lang="zh-CN" altLang="en-US" sz="2400" dirty="0"/>
              <a:t>儒家思想</a:t>
            </a:r>
            <a:endParaRPr lang="en-US" sz="2400" dirty="0"/>
          </a:p>
        </p:txBody>
      </p:sp>
      <p:pic>
        <p:nvPicPr>
          <p:cNvPr id="7" name="Picture 6">
            <a:extLst>
              <a:ext uri="{FF2B5EF4-FFF2-40B4-BE49-F238E27FC236}">
                <a16:creationId xmlns:a16="http://schemas.microsoft.com/office/drawing/2014/main" id="{EC8CBAC5-347A-4B85-B262-0D33C871B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0712" y="1281111"/>
            <a:ext cx="2335340" cy="3505201"/>
          </a:xfrm>
          <a:prstGeom prst="rect">
            <a:avLst/>
          </a:prstGeom>
        </p:spPr>
      </p:pic>
      <p:sp>
        <p:nvSpPr>
          <p:cNvPr id="8" name="TextBox 7">
            <a:extLst>
              <a:ext uri="{FF2B5EF4-FFF2-40B4-BE49-F238E27FC236}">
                <a16:creationId xmlns:a16="http://schemas.microsoft.com/office/drawing/2014/main" id="{C08B4164-50AF-4497-9DB0-ABF77375E367}"/>
              </a:ext>
            </a:extLst>
          </p:cNvPr>
          <p:cNvSpPr txBox="1"/>
          <p:nvPr/>
        </p:nvSpPr>
        <p:spPr>
          <a:xfrm>
            <a:off x="962025" y="5710019"/>
            <a:ext cx="10134599" cy="646331"/>
          </a:xfrm>
          <a:prstGeom prst="rect">
            <a:avLst/>
          </a:prstGeom>
          <a:noFill/>
        </p:spPr>
        <p:txBody>
          <a:bodyPr wrap="square" rtlCol="0">
            <a:spAutoFit/>
          </a:bodyPr>
          <a:lstStyle/>
          <a:p>
            <a:r>
              <a:rPr lang="en-US" dirty="0"/>
              <a:t>I like this statue of </a:t>
            </a:r>
            <a:r>
              <a:rPr lang="en-US" dirty="0" err="1"/>
              <a:t>Kongzi</a:t>
            </a:r>
            <a:r>
              <a:rPr lang="en-US" dirty="0"/>
              <a:t>. He looks humble. I don’t think he needs a jumbo size SUV to feel good about himself and brag about his enormous wealth.</a:t>
            </a:r>
          </a:p>
        </p:txBody>
      </p:sp>
      <p:sp>
        <p:nvSpPr>
          <p:cNvPr id="9" name="TextBox 8">
            <a:extLst>
              <a:ext uri="{FF2B5EF4-FFF2-40B4-BE49-F238E27FC236}">
                <a16:creationId xmlns:a16="http://schemas.microsoft.com/office/drawing/2014/main" id="{24CDF3CD-0EFE-4C35-8055-4E82212ED0D1}"/>
              </a:ext>
            </a:extLst>
          </p:cNvPr>
          <p:cNvSpPr txBox="1"/>
          <p:nvPr/>
        </p:nvSpPr>
        <p:spPr>
          <a:xfrm>
            <a:off x="962025" y="5057984"/>
            <a:ext cx="10134599" cy="641351"/>
          </a:xfrm>
          <a:prstGeom prst="rect">
            <a:avLst/>
          </a:prstGeom>
          <a:noFill/>
        </p:spPr>
        <p:txBody>
          <a:bodyPr wrap="square" rtlCol="0">
            <a:spAutoFit/>
          </a:bodyPr>
          <a:lstStyle/>
          <a:p>
            <a:r>
              <a:rPr lang="zh-CN" altLang="en-US" dirty="0"/>
              <a:t>我喜欢这个孔子的雕像。他看起来很谦虚。我不认为他需要一辆大型越野车来自我感觉良好，并吹嘘自己的巨额财富。</a:t>
            </a:r>
            <a:endParaRPr lang="en-US" dirty="0"/>
          </a:p>
        </p:txBody>
      </p:sp>
    </p:spTree>
    <p:extLst>
      <p:ext uri="{BB962C8B-B14F-4D97-AF65-F5344CB8AC3E}">
        <p14:creationId xmlns:p14="http://schemas.microsoft.com/office/powerpoint/2010/main" val="37143682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758E9-8C18-48A7-93D9-AC4024E0569A}"/>
              </a:ext>
            </a:extLst>
          </p:cNvPr>
          <p:cNvSpPr>
            <a:spLocks noGrp="1"/>
          </p:cNvSpPr>
          <p:nvPr>
            <p:ph type="title"/>
          </p:nvPr>
        </p:nvSpPr>
        <p:spPr/>
        <p:txBody>
          <a:bodyPr/>
          <a:lstStyle/>
          <a:p>
            <a:r>
              <a:rPr lang="en-US" dirty="0"/>
              <a:t>Unfortunate Realities</a:t>
            </a:r>
          </a:p>
        </p:txBody>
      </p:sp>
      <p:sp>
        <p:nvSpPr>
          <p:cNvPr id="3" name="Content Placeholder 2">
            <a:extLst>
              <a:ext uri="{FF2B5EF4-FFF2-40B4-BE49-F238E27FC236}">
                <a16:creationId xmlns:a16="http://schemas.microsoft.com/office/drawing/2014/main" id="{22605626-78C2-4AF3-B464-4A2F25D95585}"/>
              </a:ext>
            </a:extLst>
          </p:cNvPr>
          <p:cNvSpPr>
            <a:spLocks noGrp="1"/>
          </p:cNvSpPr>
          <p:nvPr>
            <p:ph idx="1"/>
          </p:nvPr>
        </p:nvSpPr>
        <p:spPr/>
        <p:txBody>
          <a:bodyPr/>
          <a:lstStyle/>
          <a:p>
            <a:pPr marL="0" indent="0">
              <a:buNone/>
            </a:pPr>
            <a:r>
              <a:rPr lang="en-US" dirty="0"/>
              <a:t>Chinese youth know virtually nothing about the wonders of the Silk Roads. Most think the Belt and Road Initiative is a huge “mistake.”</a:t>
            </a:r>
          </a:p>
          <a:p>
            <a:pPr marL="0" indent="0">
              <a:buNone/>
            </a:pPr>
            <a:r>
              <a:rPr lang="en-US" dirty="0"/>
              <a:t>They are ignorant because the Minister of Education is ignorant and has betrayed China.</a:t>
            </a:r>
          </a:p>
          <a:p>
            <a:pPr marL="0" indent="0">
              <a:buNone/>
            </a:pPr>
            <a:r>
              <a:rPr lang="en-US" dirty="0"/>
              <a:t>Virtually every ministry in China has failed to live up to socialist ideals.</a:t>
            </a:r>
          </a:p>
          <a:p>
            <a:pPr marL="0" indent="0">
              <a:buNone/>
            </a:pPr>
            <a:r>
              <a:rPr lang="en-US" dirty="0"/>
              <a:t>Your Ministry of State Security is opening the doors to all foreign intelligence officers and agents and antagonizing its best friends.</a:t>
            </a:r>
          </a:p>
          <a:p>
            <a:pPr marL="0" indent="0">
              <a:buNone/>
            </a:pPr>
            <a:r>
              <a:rPr lang="en-US" dirty="0"/>
              <a:t>I really can’t believe the stupidity of what I am observing here on the ground in China.</a:t>
            </a:r>
          </a:p>
        </p:txBody>
      </p:sp>
      <p:sp>
        <p:nvSpPr>
          <p:cNvPr id="4" name="Slide Number Placeholder 3">
            <a:extLst>
              <a:ext uri="{FF2B5EF4-FFF2-40B4-BE49-F238E27FC236}">
                <a16:creationId xmlns:a16="http://schemas.microsoft.com/office/drawing/2014/main" id="{29B5D552-EB4C-4DA3-AC07-7ED01F980314}"/>
              </a:ext>
            </a:extLst>
          </p:cNvPr>
          <p:cNvSpPr>
            <a:spLocks noGrp="1"/>
          </p:cNvSpPr>
          <p:nvPr>
            <p:ph type="sldNum" sz="quarter" idx="12"/>
          </p:nvPr>
        </p:nvSpPr>
        <p:spPr/>
        <p:txBody>
          <a:bodyPr/>
          <a:lstStyle/>
          <a:p>
            <a:fld id="{C2F2C5E4-C367-4F50-B525-57F17A5873F9}" type="slidenum">
              <a:rPr lang="en-US" smtClean="0"/>
              <a:t>71</a:t>
            </a:fld>
            <a:endParaRPr lang="en-US"/>
          </a:p>
        </p:txBody>
      </p:sp>
    </p:spTree>
    <p:extLst>
      <p:ext uri="{BB962C8B-B14F-4D97-AF65-F5344CB8AC3E}">
        <p14:creationId xmlns:p14="http://schemas.microsoft.com/office/powerpoint/2010/main" val="20847404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2D1F1-3B88-493D-B439-DA35E100333E}"/>
              </a:ext>
            </a:extLst>
          </p:cNvPr>
          <p:cNvSpPr>
            <a:spLocks noGrp="1"/>
          </p:cNvSpPr>
          <p:nvPr>
            <p:ph type="title"/>
          </p:nvPr>
        </p:nvSpPr>
        <p:spPr>
          <a:xfrm>
            <a:off x="838200" y="365126"/>
            <a:ext cx="10515600" cy="846138"/>
          </a:xfrm>
        </p:spPr>
        <p:txBody>
          <a:bodyPr/>
          <a:lstStyle/>
          <a:p>
            <a:r>
              <a:rPr lang="en-US" dirty="0"/>
              <a:t>Unfortunate Realities</a:t>
            </a:r>
          </a:p>
        </p:txBody>
      </p:sp>
      <p:sp>
        <p:nvSpPr>
          <p:cNvPr id="3" name="Content Placeholder 2">
            <a:extLst>
              <a:ext uri="{FF2B5EF4-FFF2-40B4-BE49-F238E27FC236}">
                <a16:creationId xmlns:a16="http://schemas.microsoft.com/office/drawing/2014/main" id="{FEEFB0AB-5C6B-4836-9986-D37A3F062D5F}"/>
              </a:ext>
            </a:extLst>
          </p:cNvPr>
          <p:cNvSpPr>
            <a:spLocks noGrp="1"/>
          </p:cNvSpPr>
          <p:nvPr>
            <p:ph idx="1"/>
          </p:nvPr>
        </p:nvSpPr>
        <p:spPr>
          <a:xfrm>
            <a:off x="838200" y="1390650"/>
            <a:ext cx="10515600" cy="4786313"/>
          </a:xfrm>
        </p:spPr>
        <p:txBody>
          <a:bodyPr>
            <a:normAutofit/>
          </a:bodyPr>
          <a:lstStyle/>
          <a:p>
            <a:pPr marL="0" indent="0">
              <a:buNone/>
            </a:pPr>
            <a:r>
              <a:rPr lang="en-US" dirty="0"/>
              <a:t>Chinese are excellent imitators – but the American model is the wrong model to imitate. </a:t>
            </a:r>
          </a:p>
          <a:p>
            <a:pPr marL="0" indent="0">
              <a:buNone/>
            </a:pPr>
            <a:r>
              <a:rPr lang="en-US" dirty="0"/>
              <a:t>Now rich Chinese drive around in jumbo-sized shining SUVs and </a:t>
            </a:r>
            <a:r>
              <a:rPr lang="en-US" dirty="0" err="1"/>
              <a:t>Mazarrattis</a:t>
            </a:r>
            <a:r>
              <a:rPr lang="en-US" dirty="0"/>
              <a:t> showing off their symbols of ostentatious wealth. It’s repulsive, disgusting, and revolting. I want to vomit every time I see some ridiculously huge SUV with one person in it cruising along. Does China really want to be a copy of the USA? If yes, it will be destroyed just the same as the USA is devouring itself now. What is the “wealth gap” in China compared to the USA? So much different? So very sorry to observe that most Confucian virtues are forgotten by many or most of this generation of Chinese in Beijing at least. </a:t>
            </a:r>
          </a:p>
        </p:txBody>
      </p:sp>
      <p:sp>
        <p:nvSpPr>
          <p:cNvPr id="4" name="Slide Number Placeholder 3">
            <a:extLst>
              <a:ext uri="{FF2B5EF4-FFF2-40B4-BE49-F238E27FC236}">
                <a16:creationId xmlns:a16="http://schemas.microsoft.com/office/drawing/2014/main" id="{7DBFF0D0-1273-458D-B367-9C95EE24938D}"/>
              </a:ext>
            </a:extLst>
          </p:cNvPr>
          <p:cNvSpPr>
            <a:spLocks noGrp="1"/>
          </p:cNvSpPr>
          <p:nvPr>
            <p:ph type="sldNum" sz="quarter" idx="12"/>
          </p:nvPr>
        </p:nvSpPr>
        <p:spPr/>
        <p:txBody>
          <a:bodyPr/>
          <a:lstStyle/>
          <a:p>
            <a:fld id="{C2F2C5E4-C367-4F50-B525-57F17A5873F9}" type="slidenum">
              <a:rPr lang="en-US" smtClean="0"/>
              <a:t>72</a:t>
            </a:fld>
            <a:endParaRPr lang="en-US"/>
          </a:p>
        </p:txBody>
      </p:sp>
    </p:spTree>
    <p:extLst>
      <p:ext uri="{BB962C8B-B14F-4D97-AF65-F5344CB8AC3E}">
        <p14:creationId xmlns:p14="http://schemas.microsoft.com/office/powerpoint/2010/main" val="23763514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2BF7-AED5-497C-B2C8-F12727F3FB06}"/>
              </a:ext>
            </a:extLst>
          </p:cNvPr>
          <p:cNvSpPr>
            <a:spLocks noGrp="1"/>
          </p:cNvSpPr>
          <p:nvPr>
            <p:ph type="title"/>
          </p:nvPr>
        </p:nvSpPr>
        <p:spPr/>
        <p:txBody>
          <a:bodyPr/>
          <a:lstStyle/>
          <a:p>
            <a:r>
              <a:rPr lang="en-US" dirty="0"/>
              <a:t>Unfortunate Realities</a:t>
            </a:r>
          </a:p>
        </p:txBody>
      </p:sp>
      <p:sp>
        <p:nvSpPr>
          <p:cNvPr id="3" name="Content Placeholder 2">
            <a:extLst>
              <a:ext uri="{FF2B5EF4-FFF2-40B4-BE49-F238E27FC236}">
                <a16:creationId xmlns:a16="http://schemas.microsoft.com/office/drawing/2014/main" id="{1ED253A0-C171-4AE6-B636-59F200BFC5D6}"/>
              </a:ext>
            </a:extLst>
          </p:cNvPr>
          <p:cNvSpPr>
            <a:spLocks noGrp="1"/>
          </p:cNvSpPr>
          <p:nvPr>
            <p:ph idx="1"/>
          </p:nvPr>
        </p:nvSpPr>
        <p:spPr/>
        <p:txBody>
          <a:bodyPr>
            <a:normAutofit fontScale="92500" lnSpcReduction="10000"/>
          </a:bodyPr>
          <a:lstStyle/>
          <a:p>
            <a:pPr marL="0" indent="0">
              <a:buNone/>
            </a:pPr>
            <a:r>
              <a:rPr lang="en-US" dirty="0"/>
              <a:t>At this time WWIII has already started (as is evidenced by the 70 million “displaced people” in the world.) China is the newest and priority target for the American Department of Defense now. The American National Security Council (NSC) will not be satisfied until China is broken into several smaller (impoverished and warring) nations.</a:t>
            </a:r>
          </a:p>
          <a:p>
            <a:pPr marL="0" indent="0">
              <a:buNone/>
            </a:pPr>
            <a:r>
              <a:rPr lang="en-US" dirty="0"/>
              <a:t>China cannot afford to permit anti-government school administrators to teach revolution (like at Beijing Huijia Private School). The larger Chinese community must be protected from such individuals and the systems they create. This includes Sun Xiu Juan and CEO Wang at Beijing Huijia Private School. Their crimes are incalculably large as they have strongly influenced thousands of the wealthiest young students in China already. (In addition to defrauding a large number of parents for huge amounts of money.)</a:t>
            </a:r>
          </a:p>
        </p:txBody>
      </p:sp>
      <p:sp>
        <p:nvSpPr>
          <p:cNvPr id="4" name="Slide Number Placeholder 3">
            <a:extLst>
              <a:ext uri="{FF2B5EF4-FFF2-40B4-BE49-F238E27FC236}">
                <a16:creationId xmlns:a16="http://schemas.microsoft.com/office/drawing/2014/main" id="{5CDF0703-3AC6-4A34-88EA-93538172D3FF}"/>
              </a:ext>
            </a:extLst>
          </p:cNvPr>
          <p:cNvSpPr>
            <a:spLocks noGrp="1"/>
          </p:cNvSpPr>
          <p:nvPr>
            <p:ph type="sldNum" sz="quarter" idx="12"/>
          </p:nvPr>
        </p:nvSpPr>
        <p:spPr/>
        <p:txBody>
          <a:bodyPr/>
          <a:lstStyle/>
          <a:p>
            <a:fld id="{C2F2C5E4-C367-4F50-B525-57F17A5873F9}" type="slidenum">
              <a:rPr lang="en-US" smtClean="0"/>
              <a:t>73</a:t>
            </a:fld>
            <a:endParaRPr lang="en-US"/>
          </a:p>
        </p:txBody>
      </p:sp>
    </p:spTree>
    <p:extLst>
      <p:ext uri="{BB962C8B-B14F-4D97-AF65-F5344CB8AC3E}">
        <p14:creationId xmlns:p14="http://schemas.microsoft.com/office/powerpoint/2010/main" val="34812298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5238B-C6F4-4A85-B483-0C8800463E5F}"/>
              </a:ext>
            </a:extLst>
          </p:cNvPr>
          <p:cNvSpPr>
            <a:spLocks noGrp="1"/>
          </p:cNvSpPr>
          <p:nvPr>
            <p:ph type="title"/>
          </p:nvPr>
        </p:nvSpPr>
        <p:spPr/>
        <p:txBody>
          <a:bodyPr/>
          <a:lstStyle/>
          <a:p>
            <a:r>
              <a:rPr lang="en-US" dirty="0"/>
              <a:t>Unfortunate realities</a:t>
            </a:r>
          </a:p>
        </p:txBody>
      </p:sp>
      <p:sp>
        <p:nvSpPr>
          <p:cNvPr id="3" name="Content Placeholder 2">
            <a:extLst>
              <a:ext uri="{FF2B5EF4-FFF2-40B4-BE49-F238E27FC236}">
                <a16:creationId xmlns:a16="http://schemas.microsoft.com/office/drawing/2014/main" id="{1BE63059-F7BF-48C5-A13D-9E2C2E90580E}"/>
              </a:ext>
            </a:extLst>
          </p:cNvPr>
          <p:cNvSpPr>
            <a:spLocks noGrp="1"/>
          </p:cNvSpPr>
          <p:nvPr>
            <p:ph idx="1"/>
          </p:nvPr>
        </p:nvSpPr>
        <p:spPr/>
        <p:txBody>
          <a:bodyPr>
            <a:normAutofit/>
          </a:bodyPr>
          <a:lstStyle/>
          <a:p>
            <a:pPr marL="0" indent="0">
              <a:buNone/>
            </a:pPr>
            <a:r>
              <a:rPr lang="en-US" dirty="0"/>
              <a:t>Likewise, at least some officials within the Ministry of State Security are definitely – beyond any doubt </a:t>
            </a:r>
            <a:r>
              <a:rPr lang="en-US" sz="2800" dirty="0"/>
              <a:t>“colluding with foreign forces.” Based upon my personal experiences, I know this with absolute certainty. The reader might wonder: “Who is the strange foreigner to make such a conclusion?” The answer is I have known hundreds of foreign intelligence officers and agents since my earliest childhood. I know this world, and the histories that resulted in the current “situation” better than any of China’s top analysists. And, I have suffered far greater personal loss, and personal physical and </a:t>
            </a:r>
            <a:r>
              <a:rPr lang="en-US" dirty="0"/>
              <a:t>psychological torture by the American Central Intelligence Agency, than Chinese Ministry of State Security officials. </a:t>
            </a:r>
          </a:p>
        </p:txBody>
      </p:sp>
      <p:sp>
        <p:nvSpPr>
          <p:cNvPr id="4" name="Slide Number Placeholder 3">
            <a:extLst>
              <a:ext uri="{FF2B5EF4-FFF2-40B4-BE49-F238E27FC236}">
                <a16:creationId xmlns:a16="http://schemas.microsoft.com/office/drawing/2014/main" id="{FBF94A0F-54FB-49BA-A46E-81DC8A437630}"/>
              </a:ext>
            </a:extLst>
          </p:cNvPr>
          <p:cNvSpPr>
            <a:spLocks noGrp="1"/>
          </p:cNvSpPr>
          <p:nvPr>
            <p:ph type="sldNum" sz="quarter" idx="12"/>
          </p:nvPr>
        </p:nvSpPr>
        <p:spPr/>
        <p:txBody>
          <a:bodyPr/>
          <a:lstStyle/>
          <a:p>
            <a:fld id="{C2F2C5E4-C367-4F50-B525-57F17A5873F9}" type="slidenum">
              <a:rPr lang="en-US" smtClean="0"/>
              <a:t>74</a:t>
            </a:fld>
            <a:endParaRPr lang="en-US"/>
          </a:p>
        </p:txBody>
      </p:sp>
    </p:spTree>
    <p:extLst>
      <p:ext uri="{BB962C8B-B14F-4D97-AF65-F5344CB8AC3E}">
        <p14:creationId xmlns:p14="http://schemas.microsoft.com/office/powerpoint/2010/main" val="24519548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422EC-D8DE-4639-AE2C-D6F13A30CDD8}"/>
              </a:ext>
            </a:extLst>
          </p:cNvPr>
          <p:cNvSpPr>
            <a:spLocks noGrp="1"/>
          </p:cNvSpPr>
          <p:nvPr>
            <p:ph type="title"/>
          </p:nvPr>
        </p:nvSpPr>
        <p:spPr/>
        <p:txBody>
          <a:bodyPr/>
          <a:lstStyle/>
          <a:p>
            <a:r>
              <a:rPr lang="en-US" dirty="0"/>
              <a:t>Unfortunate Realities and honest perception</a:t>
            </a:r>
          </a:p>
        </p:txBody>
      </p:sp>
      <p:sp>
        <p:nvSpPr>
          <p:cNvPr id="3" name="Content Placeholder 2">
            <a:extLst>
              <a:ext uri="{FF2B5EF4-FFF2-40B4-BE49-F238E27FC236}">
                <a16:creationId xmlns:a16="http://schemas.microsoft.com/office/drawing/2014/main" id="{0ADCF786-E69C-4234-8CB2-2A0FA9BACA87}"/>
              </a:ext>
            </a:extLst>
          </p:cNvPr>
          <p:cNvSpPr>
            <a:spLocks noGrp="1"/>
          </p:cNvSpPr>
          <p:nvPr>
            <p:ph idx="1"/>
          </p:nvPr>
        </p:nvSpPr>
        <p:spPr>
          <a:xfrm>
            <a:off x="838200" y="1381125"/>
            <a:ext cx="10515600" cy="4795838"/>
          </a:xfrm>
        </p:spPr>
        <p:txBody>
          <a:bodyPr>
            <a:normAutofit/>
          </a:bodyPr>
          <a:lstStyle/>
          <a:p>
            <a:pPr marL="0" indent="0">
              <a:buNone/>
            </a:pPr>
            <a:r>
              <a:rPr lang="en-US" dirty="0"/>
              <a:t>The extreme anti-Muslim bias cultivated by the Western “Christian” world over the past 1000 years is sickening also. China needs to remember to appreciate its minorities. </a:t>
            </a:r>
          </a:p>
          <a:p>
            <a:pPr marL="0" indent="0">
              <a:buNone/>
            </a:pPr>
            <a:r>
              <a:rPr lang="en-US" dirty="0"/>
              <a:t>I’ve asked so many Chinese people their ethic group and almost everyone says: “</a:t>
            </a:r>
            <a:r>
              <a:rPr lang="en-US" dirty="0" err="1"/>
              <a:t>Hanzu</a:t>
            </a:r>
            <a:r>
              <a:rPr lang="en-US" dirty="0"/>
              <a:t>” even if they look like the reincarnation of Genghis Khan himself. Most minorities in China are ashamed of their minority status. This is just as bad as American white supremacy. Officials in the ministries should not “brag” about their “Han” racial background. I have seen it on their biographies on ministry websites. Again, this is sickening and antithetical to socialist philosophy. </a:t>
            </a:r>
          </a:p>
          <a:p>
            <a:pPr marL="0" indent="0">
              <a:buNone/>
            </a:pPr>
            <a:endParaRPr lang="en-US" dirty="0"/>
          </a:p>
        </p:txBody>
      </p:sp>
      <p:sp>
        <p:nvSpPr>
          <p:cNvPr id="4" name="Slide Number Placeholder 3">
            <a:extLst>
              <a:ext uri="{FF2B5EF4-FFF2-40B4-BE49-F238E27FC236}">
                <a16:creationId xmlns:a16="http://schemas.microsoft.com/office/drawing/2014/main" id="{041AE603-D83C-4BB3-9D72-0496545C416D}"/>
              </a:ext>
            </a:extLst>
          </p:cNvPr>
          <p:cNvSpPr>
            <a:spLocks noGrp="1"/>
          </p:cNvSpPr>
          <p:nvPr>
            <p:ph type="sldNum" sz="quarter" idx="12"/>
          </p:nvPr>
        </p:nvSpPr>
        <p:spPr/>
        <p:txBody>
          <a:bodyPr/>
          <a:lstStyle/>
          <a:p>
            <a:fld id="{C2F2C5E4-C367-4F50-B525-57F17A5873F9}" type="slidenum">
              <a:rPr lang="en-US" smtClean="0"/>
              <a:t>75</a:t>
            </a:fld>
            <a:endParaRPr lang="en-US"/>
          </a:p>
        </p:txBody>
      </p:sp>
    </p:spTree>
    <p:extLst>
      <p:ext uri="{BB962C8B-B14F-4D97-AF65-F5344CB8AC3E}">
        <p14:creationId xmlns:p14="http://schemas.microsoft.com/office/powerpoint/2010/main" val="15729012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10315-0901-49D8-9CBA-B860C2E5EA40}"/>
              </a:ext>
            </a:extLst>
          </p:cNvPr>
          <p:cNvSpPr>
            <a:spLocks noGrp="1"/>
          </p:cNvSpPr>
          <p:nvPr>
            <p:ph type="title"/>
          </p:nvPr>
        </p:nvSpPr>
        <p:spPr/>
        <p:txBody>
          <a:bodyPr/>
          <a:lstStyle/>
          <a:p>
            <a:r>
              <a:rPr lang="en-US" dirty="0"/>
              <a:t>No minority in China or world-wide has suffered such extreme defamation as Muslims</a:t>
            </a:r>
          </a:p>
        </p:txBody>
      </p:sp>
      <p:sp>
        <p:nvSpPr>
          <p:cNvPr id="3" name="Content Placeholder 2">
            <a:extLst>
              <a:ext uri="{FF2B5EF4-FFF2-40B4-BE49-F238E27FC236}">
                <a16:creationId xmlns:a16="http://schemas.microsoft.com/office/drawing/2014/main" id="{07621D65-E83A-4E27-A2EE-464BF0BD1DFB}"/>
              </a:ext>
            </a:extLst>
          </p:cNvPr>
          <p:cNvSpPr>
            <a:spLocks noGrp="1"/>
          </p:cNvSpPr>
          <p:nvPr>
            <p:ph idx="1"/>
          </p:nvPr>
        </p:nvSpPr>
        <p:spPr/>
        <p:txBody>
          <a:bodyPr/>
          <a:lstStyle/>
          <a:p>
            <a:pPr marL="0" indent="0">
              <a:buNone/>
            </a:pPr>
            <a:r>
              <a:rPr lang="en-US" dirty="0"/>
              <a:t>Again, what’s sickening is that even in China “Muslim Terrorism” has been used as a common phrase. </a:t>
            </a:r>
          </a:p>
          <a:p>
            <a:pPr marL="0" indent="0">
              <a:buNone/>
            </a:pPr>
            <a:r>
              <a:rPr lang="en-US" dirty="0"/>
              <a:t>“Islamic terrorism” does not exist. Yet, in Chinese the phrase is:</a:t>
            </a:r>
          </a:p>
          <a:p>
            <a:pPr marL="0" indent="0">
              <a:buNone/>
            </a:pPr>
            <a:r>
              <a:rPr lang="zh-CN" altLang="en-US" dirty="0"/>
              <a:t>伊斯兰恐怖主义</a:t>
            </a:r>
            <a:endParaRPr lang="en-US" altLang="zh-CN" dirty="0"/>
          </a:p>
          <a:p>
            <a:pPr marL="0" indent="0">
              <a:buNone/>
            </a:pPr>
            <a:r>
              <a:rPr lang="en-US" dirty="0"/>
              <a:t>When I type that into baidu.com I get 9 million Chinese pages.</a:t>
            </a:r>
          </a:p>
          <a:p>
            <a:pPr marL="0" indent="0">
              <a:buNone/>
            </a:pPr>
            <a:r>
              <a:rPr lang="en-US" dirty="0"/>
              <a:t>When I type “American terrorism” into fanyi.baidu.com, there is no exact translation except as it relates to Muslims. That seems very strange. Since WWII American terrorism has killed 20 – 80 million people, mostly Muslims.</a:t>
            </a:r>
          </a:p>
          <a:p>
            <a:pPr marL="0" indent="0">
              <a:buNone/>
            </a:pPr>
            <a:endParaRPr lang="en-US" dirty="0"/>
          </a:p>
        </p:txBody>
      </p:sp>
      <p:sp>
        <p:nvSpPr>
          <p:cNvPr id="4" name="Slide Number Placeholder 3">
            <a:extLst>
              <a:ext uri="{FF2B5EF4-FFF2-40B4-BE49-F238E27FC236}">
                <a16:creationId xmlns:a16="http://schemas.microsoft.com/office/drawing/2014/main" id="{47A72690-B4BB-4334-B9B1-B5CB74E656A2}"/>
              </a:ext>
            </a:extLst>
          </p:cNvPr>
          <p:cNvSpPr>
            <a:spLocks noGrp="1"/>
          </p:cNvSpPr>
          <p:nvPr>
            <p:ph type="sldNum" sz="quarter" idx="12"/>
          </p:nvPr>
        </p:nvSpPr>
        <p:spPr/>
        <p:txBody>
          <a:bodyPr/>
          <a:lstStyle/>
          <a:p>
            <a:fld id="{C2F2C5E4-C367-4F50-B525-57F17A5873F9}" type="slidenum">
              <a:rPr lang="en-US" smtClean="0"/>
              <a:t>76</a:t>
            </a:fld>
            <a:endParaRPr lang="en-US"/>
          </a:p>
        </p:txBody>
      </p:sp>
    </p:spTree>
    <p:extLst>
      <p:ext uri="{BB962C8B-B14F-4D97-AF65-F5344CB8AC3E}">
        <p14:creationId xmlns:p14="http://schemas.microsoft.com/office/powerpoint/2010/main" val="41226120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B8309-E244-494D-8AE8-D7E77CACEC8A}"/>
              </a:ext>
            </a:extLst>
          </p:cNvPr>
          <p:cNvSpPr>
            <a:spLocks noGrp="1"/>
          </p:cNvSpPr>
          <p:nvPr>
            <p:ph type="title"/>
          </p:nvPr>
        </p:nvSpPr>
        <p:spPr/>
        <p:txBody>
          <a:bodyPr/>
          <a:lstStyle/>
          <a:p>
            <a:r>
              <a:rPr lang="en-US" dirty="0"/>
              <a:t>No minority in China or world-wide has suffered such extreme defamation as Muslims</a:t>
            </a:r>
          </a:p>
        </p:txBody>
      </p:sp>
      <p:sp>
        <p:nvSpPr>
          <p:cNvPr id="3" name="Content Placeholder 2">
            <a:extLst>
              <a:ext uri="{FF2B5EF4-FFF2-40B4-BE49-F238E27FC236}">
                <a16:creationId xmlns:a16="http://schemas.microsoft.com/office/drawing/2014/main" id="{C0C19E3A-753A-4BB5-86E2-1741886F92EC}"/>
              </a:ext>
            </a:extLst>
          </p:cNvPr>
          <p:cNvSpPr>
            <a:spLocks noGrp="1"/>
          </p:cNvSpPr>
          <p:nvPr>
            <p:ph idx="1"/>
          </p:nvPr>
        </p:nvSpPr>
        <p:spPr/>
        <p:txBody>
          <a:bodyPr/>
          <a:lstStyle/>
          <a:p>
            <a:r>
              <a:rPr lang="en-US" dirty="0"/>
              <a:t>True, some people with Muslim names go crazy and kills some people. That does not make them Muslim. Yes, it builds identification with the USA. But, is demonizing 22 million Chinese Muslims and 1.8 billion Muslims worldwide really worth bonding with the racist anti-Muslim psychotics in the American Department of Defense? Hating Muslims has not helped China. The American Department of Defense wants to destroy China because it’s an economic and political competitor. Hating and demonizing Muslims has not helped China at all, zero. The Israeli police and military “trainers” should all be sent home. They are sick people.</a:t>
            </a:r>
          </a:p>
        </p:txBody>
      </p:sp>
      <p:sp>
        <p:nvSpPr>
          <p:cNvPr id="4" name="Slide Number Placeholder 3">
            <a:extLst>
              <a:ext uri="{FF2B5EF4-FFF2-40B4-BE49-F238E27FC236}">
                <a16:creationId xmlns:a16="http://schemas.microsoft.com/office/drawing/2014/main" id="{5BF27D46-2D8F-46A6-AB5D-CE1E75478D5C}"/>
              </a:ext>
            </a:extLst>
          </p:cNvPr>
          <p:cNvSpPr>
            <a:spLocks noGrp="1"/>
          </p:cNvSpPr>
          <p:nvPr>
            <p:ph type="sldNum" sz="quarter" idx="12"/>
          </p:nvPr>
        </p:nvSpPr>
        <p:spPr/>
        <p:txBody>
          <a:bodyPr/>
          <a:lstStyle/>
          <a:p>
            <a:fld id="{C2F2C5E4-C367-4F50-B525-57F17A5873F9}" type="slidenum">
              <a:rPr lang="en-US" smtClean="0"/>
              <a:t>77</a:t>
            </a:fld>
            <a:endParaRPr lang="en-US"/>
          </a:p>
        </p:txBody>
      </p:sp>
    </p:spTree>
    <p:extLst>
      <p:ext uri="{BB962C8B-B14F-4D97-AF65-F5344CB8AC3E}">
        <p14:creationId xmlns:p14="http://schemas.microsoft.com/office/powerpoint/2010/main" val="14116745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9FFE7-9249-433B-AF4B-260A086560EB}"/>
              </a:ext>
            </a:extLst>
          </p:cNvPr>
          <p:cNvSpPr>
            <a:spLocks noGrp="1"/>
          </p:cNvSpPr>
          <p:nvPr>
            <p:ph type="title"/>
          </p:nvPr>
        </p:nvSpPr>
        <p:spPr/>
        <p:txBody>
          <a:bodyPr/>
          <a:lstStyle/>
          <a:p>
            <a:r>
              <a:rPr lang="en-US" dirty="0"/>
              <a:t>Soft Power Solutions</a:t>
            </a:r>
          </a:p>
        </p:txBody>
      </p:sp>
      <p:sp>
        <p:nvSpPr>
          <p:cNvPr id="3" name="Content Placeholder 2">
            <a:extLst>
              <a:ext uri="{FF2B5EF4-FFF2-40B4-BE49-F238E27FC236}">
                <a16:creationId xmlns:a16="http://schemas.microsoft.com/office/drawing/2014/main" id="{B0AD6614-F255-46B3-A82D-08B79E0F30E9}"/>
              </a:ext>
            </a:extLst>
          </p:cNvPr>
          <p:cNvSpPr>
            <a:spLocks noGrp="1"/>
          </p:cNvSpPr>
          <p:nvPr>
            <p:ph idx="1"/>
          </p:nvPr>
        </p:nvSpPr>
        <p:spPr>
          <a:xfrm>
            <a:off x="666750" y="1547813"/>
            <a:ext cx="3429000" cy="4351338"/>
          </a:xfrm>
        </p:spPr>
        <p:txBody>
          <a:bodyPr>
            <a:normAutofit fontScale="92500" lnSpcReduction="10000"/>
          </a:bodyPr>
          <a:lstStyle/>
          <a:p>
            <a:pPr marL="0" indent="0">
              <a:buNone/>
            </a:pPr>
            <a:r>
              <a:rPr lang="en-US" dirty="0"/>
              <a:t>The Chinese movie industry could and should make some great movies with accurate depictions of the noble history of Islam (Abbasid Empire) and the noble sacrifices Muslims have made in China for example the sacrifices they made to try bring down the corrupt Qing Dynasty.</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37DC1793-63A3-4348-ABC2-1941FD0AF610}"/>
              </a:ext>
            </a:extLst>
          </p:cNvPr>
          <p:cNvSpPr>
            <a:spLocks noGrp="1"/>
          </p:cNvSpPr>
          <p:nvPr>
            <p:ph type="sldNum" sz="quarter" idx="12"/>
          </p:nvPr>
        </p:nvSpPr>
        <p:spPr/>
        <p:txBody>
          <a:bodyPr/>
          <a:lstStyle/>
          <a:p>
            <a:fld id="{C2F2C5E4-C367-4F50-B525-57F17A5873F9}" type="slidenum">
              <a:rPr lang="en-US" smtClean="0"/>
              <a:t>78</a:t>
            </a:fld>
            <a:endParaRPr lang="en-US"/>
          </a:p>
        </p:txBody>
      </p:sp>
      <p:sp>
        <p:nvSpPr>
          <p:cNvPr id="5" name="TextBox 4">
            <a:extLst>
              <a:ext uri="{FF2B5EF4-FFF2-40B4-BE49-F238E27FC236}">
                <a16:creationId xmlns:a16="http://schemas.microsoft.com/office/drawing/2014/main" id="{7A215B00-779F-4E2C-9FA5-9B934396746D}"/>
              </a:ext>
            </a:extLst>
          </p:cNvPr>
          <p:cNvSpPr txBox="1"/>
          <p:nvPr/>
        </p:nvSpPr>
        <p:spPr>
          <a:xfrm>
            <a:off x="4981575" y="1547813"/>
            <a:ext cx="5810250" cy="3416320"/>
          </a:xfrm>
          <a:prstGeom prst="rect">
            <a:avLst/>
          </a:prstGeom>
          <a:solidFill>
            <a:schemeClr val="bg1">
              <a:lumMod val="95000"/>
            </a:schemeClr>
          </a:solidFill>
        </p:spPr>
        <p:txBody>
          <a:bodyPr wrap="square" rtlCol="0">
            <a:spAutoFit/>
          </a:bodyPr>
          <a:lstStyle/>
          <a:p>
            <a:r>
              <a:rPr lang="en-US" dirty="0"/>
              <a:t>“Hong </a:t>
            </a:r>
            <a:r>
              <a:rPr lang="en-US" dirty="0" err="1"/>
              <a:t>Rengan</a:t>
            </a:r>
            <a:r>
              <a:rPr lang="en-US" dirty="0"/>
              <a:t> was captured in Jiangxi. He refused to surrender and was killed. The </a:t>
            </a:r>
            <a:r>
              <a:rPr lang="en-US" dirty="0" err="1"/>
              <a:t>Taipings</a:t>
            </a:r>
            <a:r>
              <a:rPr lang="en-US" dirty="0"/>
              <a:t>’ remaining forces continued armed struggle north and south of the Changjiang until 1868. The failure of the Heavenly Kingdom gave the Qing government a free hand to suppress the revolts of the </a:t>
            </a:r>
            <a:r>
              <a:rPr lang="en-US" dirty="0" err="1"/>
              <a:t>Nians</a:t>
            </a:r>
            <a:r>
              <a:rPr lang="en-US" dirty="0"/>
              <a:t> and the various ethnic groups in the Southwest. In the Shaanxi-Gansu area the Huis rose in 1862 and kept fighting for eleven years until they were defeated in 1873.”</a:t>
            </a:r>
          </a:p>
          <a:p>
            <a:r>
              <a:rPr lang="en-US" i="1" dirty="0"/>
              <a:t>An Outline History of China </a:t>
            </a:r>
            <a:r>
              <a:rPr lang="en-US" dirty="0"/>
              <a:t>by Bai Shouyi, Foreign Languages Press, Beijing 2009/2010 (The Chinese government approved history of China)</a:t>
            </a:r>
          </a:p>
        </p:txBody>
      </p:sp>
      <p:sp>
        <p:nvSpPr>
          <p:cNvPr id="6" name="TextBox 5">
            <a:extLst>
              <a:ext uri="{FF2B5EF4-FFF2-40B4-BE49-F238E27FC236}">
                <a16:creationId xmlns:a16="http://schemas.microsoft.com/office/drawing/2014/main" id="{4D2E7242-D432-4D5D-8193-CE6E8DA709CC}"/>
              </a:ext>
            </a:extLst>
          </p:cNvPr>
          <p:cNvSpPr txBox="1"/>
          <p:nvPr/>
        </p:nvSpPr>
        <p:spPr>
          <a:xfrm>
            <a:off x="4981575" y="5048250"/>
            <a:ext cx="5810250" cy="923330"/>
          </a:xfrm>
          <a:prstGeom prst="rect">
            <a:avLst/>
          </a:prstGeom>
          <a:noFill/>
        </p:spPr>
        <p:txBody>
          <a:bodyPr wrap="square" rtlCol="0">
            <a:spAutoFit/>
          </a:bodyPr>
          <a:lstStyle/>
          <a:p>
            <a:r>
              <a:rPr lang="en-US" dirty="0"/>
              <a:t>In other words, when everyone else had been defeated, the Muslim Huis kept fighting against the corrupted Qing Dynasty. They fought longer than any other group.</a:t>
            </a:r>
          </a:p>
        </p:txBody>
      </p:sp>
    </p:spTree>
    <p:extLst>
      <p:ext uri="{BB962C8B-B14F-4D97-AF65-F5344CB8AC3E}">
        <p14:creationId xmlns:p14="http://schemas.microsoft.com/office/powerpoint/2010/main" val="27365470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AAB9-9AFB-425A-8C1E-719B5EF195C3}"/>
              </a:ext>
            </a:extLst>
          </p:cNvPr>
          <p:cNvSpPr>
            <a:spLocks noGrp="1"/>
          </p:cNvSpPr>
          <p:nvPr>
            <p:ph type="title"/>
          </p:nvPr>
        </p:nvSpPr>
        <p:spPr/>
        <p:txBody>
          <a:bodyPr/>
          <a:lstStyle/>
          <a:p>
            <a:r>
              <a:rPr lang="en-US" dirty="0"/>
              <a:t>Movies can and should also be made about…</a:t>
            </a:r>
          </a:p>
        </p:txBody>
      </p:sp>
      <p:sp>
        <p:nvSpPr>
          <p:cNvPr id="3" name="Content Placeholder 2">
            <a:extLst>
              <a:ext uri="{FF2B5EF4-FFF2-40B4-BE49-F238E27FC236}">
                <a16:creationId xmlns:a16="http://schemas.microsoft.com/office/drawing/2014/main" id="{0C91480F-2F2B-405B-91C0-1697BDB20B4F}"/>
              </a:ext>
            </a:extLst>
          </p:cNvPr>
          <p:cNvSpPr>
            <a:spLocks noGrp="1"/>
          </p:cNvSpPr>
          <p:nvPr>
            <p:ph idx="1"/>
          </p:nvPr>
        </p:nvSpPr>
        <p:spPr>
          <a:xfrm>
            <a:off x="769089" y="1347160"/>
            <a:ext cx="10515600" cy="4117975"/>
          </a:xfrm>
        </p:spPr>
        <p:txBody>
          <a:bodyPr>
            <a:normAutofit fontScale="77500" lnSpcReduction="20000"/>
          </a:bodyPr>
          <a:lstStyle/>
          <a:p>
            <a:r>
              <a:rPr lang="en-US" dirty="0"/>
              <a:t>Iran’s heroic struggle to maintain cultural and political independence from relentless American coups and armed attacks</a:t>
            </a:r>
          </a:p>
          <a:p>
            <a:r>
              <a:rPr lang="en-US" dirty="0"/>
              <a:t>Pakistan’s heroic struggle to maintain cultural and political independence from relentless Indian sabotage and attacks</a:t>
            </a:r>
          </a:p>
          <a:p>
            <a:r>
              <a:rPr lang="en-US" dirty="0"/>
              <a:t>A biography of Emperor Constantine</a:t>
            </a:r>
          </a:p>
          <a:p>
            <a:r>
              <a:rPr lang="en-US" dirty="0"/>
              <a:t>Biographies of Allen and John Foster Dulles </a:t>
            </a:r>
          </a:p>
          <a:p>
            <a:r>
              <a:rPr lang="en-US" dirty="0"/>
              <a:t>Wars started by Hillary Clinton:</a:t>
            </a:r>
          </a:p>
          <a:p>
            <a:pPr marL="800100" lvl="1" indent="-342900">
              <a:lnSpc>
                <a:spcPct val="115000"/>
              </a:lnSpc>
              <a:spcBef>
                <a:spcPts val="0"/>
              </a:spcBef>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Syria - 400,000 killed from 2011 as of April 2016</a:t>
            </a:r>
          </a:p>
          <a:p>
            <a:pPr marL="800100" lvl="1" indent="-342900">
              <a:lnSpc>
                <a:spcPct val="115000"/>
              </a:lnSpc>
              <a:spcBef>
                <a:spcPts val="0"/>
              </a:spcBef>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Libya – 100,000 killed from 2011 to present</a:t>
            </a:r>
          </a:p>
          <a:p>
            <a:pPr lvl="1" indent="0">
              <a:lnSpc>
                <a:spcPct val="115000"/>
              </a:lnSpc>
              <a:spcBef>
                <a:spcPts val="0"/>
              </a:spcBef>
              <a:buNone/>
            </a:pPr>
            <a:r>
              <a:rPr lang="en-US" sz="14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https://www.aljazeera.com/news/2018/11/libyan-detention-hell-refugee-burned-alive-181110102329706.html</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p>
          <a:p>
            <a:pPr lvl="1" indent="0">
              <a:lnSpc>
                <a:spcPct val="115000"/>
              </a:lnSpc>
              <a:spcBef>
                <a:spcPts val="0"/>
              </a:spcBef>
              <a:buNone/>
            </a:pPr>
            <a:r>
              <a:rPr lang="en-US" sz="14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https://www.youtube.com/watch?v=44b-eKMtHl4</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“We came, we saw, he died.”</a:t>
            </a:r>
          </a:p>
          <a:p>
            <a:pPr lvl="1" indent="0">
              <a:lnSpc>
                <a:spcPct val="115000"/>
              </a:lnSpc>
              <a:spcBef>
                <a:spcPts val="0"/>
              </a:spcBef>
              <a:buNone/>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“Did that have anything to do with your position as Secretary of State?” “No, um, I’m sure it did.” (More laughter) That is a confession to murder, posted on YouTube. </a:t>
            </a:r>
            <a:r>
              <a:rPr lang="en-US" sz="14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https://www.aljazeera.com/programmes/specialseries/2019/09/unspeakable-crime-rape-weapon-war-libya-190903102146596.html</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800100" lvl="1" indent="-342900">
              <a:lnSpc>
                <a:spcPct val="115000"/>
              </a:lnSpc>
              <a:spcBef>
                <a:spcPts val="0"/>
              </a:spcBef>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Yemen - 60,000 killed - 2015 to present</a:t>
            </a:r>
          </a:p>
          <a:p>
            <a:pPr marL="800100" lvl="1" indent="-342900">
              <a:lnSpc>
                <a:spcPct val="115000"/>
              </a:lnSpc>
              <a:spcBef>
                <a:spcPts val="0"/>
              </a:spcBef>
              <a:spcAft>
                <a:spcPts val="100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Myanmar - 38,000 killed Rohingya September 2017</a:t>
            </a:r>
          </a:p>
          <a:p>
            <a:pPr marL="800100" lvl="1" indent="-342900">
              <a:lnSpc>
                <a:spcPct val="115000"/>
              </a:lnSpc>
              <a:spcBef>
                <a:spcPts val="0"/>
              </a:spcBef>
              <a:spcAft>
                <a:spcPts val="1000"/>
              </a:spcAft>
              <a:buFont typeface="Symbol" panose="05050102010706020507" pitchFamily="18" charset="2"/>
              <a:buChar char=""/>
            </a:pPr>
            <a:r>
              <a:rPr lang="en-US" sz="1400" dirty="0">
                <a:latin typeface="Times New Roman" panose="02020603050405020304" pitchFamily="18" charset="0"/>
                <a:cs typeface="Times New Roman" panose="02020603050405020304" pitchFamily="18" charset="0"/>
              </a:rPr>
              <a:t>Pivot to Asia – aligning American DoD against China</a:t>
            </a:r>
            <a:endParaRPr lang="en-US" dirty="0"/>
          </a:p>
          <a:p>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CDB3C59-F6A9-4715-90E1-7C143A622A58}"/>
              </a:ext>
            </a:extLst>
          </p:cNvPr>
          <p:cNvSpPr>
            <a:spLocks noGrp="1"/>
          </p:cNvSpPr>
          <p:nvPr>
            <p:ph type="sldNum" sz="quarter" idx="12"/>
          </p:nvPr>
        </p:nvSpPr>
        <p:spPr/>
        <p:txBody>
          <a:bodyPr/>
          <a:lstStyle/>
          <a:p>
            <a:fld id="{C2F2C5E4-C367-4F50-B525-57F17A5873F9}" type="slidenum">
              <a:rPr lang="en-US" smtClean="0"/>
              <a:t>79</a:t>
            </a:fld>
            <a:endParaRPr lang="en-US"/>
          </a:p>
        </p:txBody>
      </p:sp>
      <p:sp>
        <p:nvSpPr>
          <p:cNvPr id="5" name="TextBox 4">
            <a:extLst>
              <a:ext uri="{FF2B5EF4-FFF2-40B4-BE49-F238E27FC236}">
                <a16:creationId xmlns:a16="http://schemas.microsoft.com/office/drawing/2014/main" id="{84BBDEB9-5D67-4800-9416-65449818ABA3}"/>
              </a:ext>
            </a:extLst>
          </p:cNvPr>
          <p:cNvSpPr txBox="1"/>
          <p:nvPr/>
        </p:nvSpPr>
        <p:spPr>
          <a:xfrm>
            <a:off x="838200" y="5326174"/>
            <a:ext cx="10515600" cy="646331"/>
          </a:xfrm>
          <a:prstGeom prst="rect">
            <a:avLst/>
          </a:prstGeom>
          <a:noFill/>
        </p:spPr>
        <p:txBody>
          <a:bodyPr wrap="square" rtlCol="0">
            <a:spAutoFit/>
          </a:bodyPr>
          <a:lstStyle/>
          <a:p>
            <a:r>
              <a:rPr lang="en-US" dirty="0"/>
              <a:t>Wu Jing did a great job with Wolf Warrior 2. I think he’s the best director in China now. Maybe Steven Spielberg could be persuaded to help with some of these movies. Getting good scripts however is also a difficult job.</a:t>
            </a:r>
          </a:p>
        </p:txBody>
      </p:sp>
    </p:spTree>
    <p:extLst>
      <p:ext uri="{BB962C8B-B14F-4D97-AF65-F5344CB8AC3E}">
        <p14:creationId xmlns:p14="http://schemas.microsoft.com/office/powerpoint/2010/main" val="331160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F1D1D-A6DA-45B6-A0D6-82E74F58E604}"/>
              </a:ext>
            </a:extLst>
          </p:cNvPr>
          <p:cNvSpPr>
            <a:spLocks noGrp="1"/>
          </p:cNvSpPr>
          <p:nvPr>
            <p:ph type="title"/>
          </p:nvPr>
        </p:nvSpPr>
        <p:spPr>
          <a:xfrm>
            <a:off x="838200" y="365126"/>
            <a:ext cx="10515600" cy="622302"/>
          </a:xfrm>
        </p:spPr>
        <p:txBody>
          <a:bodyPr>
            <a:normAutofit fontScale="90000"/>
          </a:bodyPr>
          <a:lstStyle/>
          <a:p>
            <a:r>
              <a:rPr lang="zh-CN" dirty="0"/>
              <a:t>自我介绍</a:t>
            </a:r>
            <a:r>
              <a:rPr lang="en-US" altLang="zh-CN" dirty="0"/>
              <a:t>  </a:t>
            </a:r>
            <a:r>
              <a:rPr lang="en-US" dirty="0"/>
              <a:t>Self-Introduction</a:t>
            </a:r>
          </a:p>
        </p:txBody>
      </p:sp>
      <p:sp>
        <p:nvSpPr>
          <p:cNvPr id="3" name="Content Placeholder 2">
            <a:extLst>
              <a:ext uri="{FF2B5EF4-FFF2-40B4-BE49-F238E27FC236}">
                <a16:creationId xmlns:a16="http://schemas.microsoft.com/office/drawing/2014/main" id="{E01516E2-8C19-4C61-B9B8-E6B17F455464}"/>
              </a:ext>
            </a:extLst>
          </p:cNvPr>
          <p:cNvSpPr>
            <a:spLocks noGrp="1"/>
          </p:cNvSpPr>
          <p:nvPr>
            <p:ph idx="1"/>
          </p:nvPr>
        </p:nvSpPr>
        <p:spPr>
          <a:xfrm>
            <a:off x="552451" y="1116079"/>
            <a:ext cx="10801349" cy="2219326"/>
          </a:xfrm>
        </p:spPr>
        <p:txBody>
          <a:bodyPr>
            <a:normAutofit/>
          </a:bodyPr>
          <a:lstStyle/>
          <a:p>
            <a:pPr marL="0" indent="0">
              <a:buNone/>
            </a:pPr>
            <a:r>
              <a:rPr lang="zh-CN" altLang="en-US" dirty="0"/>
              <a:t>我护照上的名字叫格雷戈里</a:t>
            </a:r>
            <a:r>
              <a:rPr lang="en-US" altLang="zh-CN" dirty="0"/>
              <a:t>·</a:t>
            </a:r>
            <a:r>
              <a:rPr lang="zh-CN" altLang="en-US" dirty="0"/>
              <a:t>克里斯托弗</a:t>
            </a:r>
            <a:r>
              <a:rPr lang="en-US" altLang="zh-CN" dirty="0"/>
              <a:t>·</a:t>
            </a:r>
            <a:r>
              <a:rPr lang="zh-CN" altLang="en-US" dirty="0"/>
              <a:t>布伦戴奇。 我真的更喜欢阿卜杜勒</a:t>
            </a:r>
            <a:r>
              <a:rPr lang="en-US" altLang="zh-CN" dirty="0"/>
              <a:t>·</a:t>
            </a:r>
            <a:r>
              <a:rPr lang="zh-CN" altLang="en-US" dirty="0"/>
              <a:t>拉希德（</a:t>
            </a:r>
            <a:r>
              <a:rPr lang="en-US" altLang="zh-CN" dirty="0"/>
              <a:t>Abdul Rashid</a:t>
            </a:r>
            <a:r>
              <a:rPr lang="zh-CN" altLang="en-US" dirty="0"/>
              <a:t>）这个名字，但是全世界对穆斯林的仇恨实在太强大了。 我也非常喜欢并欣赏我的少林名字恒悟，以及我选择的中文名字石龙。</a:t>
            </a:r>
            <a:endParaRPr lang="en-US" dirty="0"/>
          </a:p>
          <a:p>
            <a:pPr marL="0" indent="0">
              <a:buNone/>
            </a:pPr>
            <a:r>
              <a:rPr lang="en-US" sz="1500" dirty="0"/>
              <a:t>The name on my passport is Gregory Christopher Brundage. I really prefer the name Abdul Rashid, but the worldwide hatred of Muslims is too powerful. I also genuinely like and appreciate my Shaolin name </a:t>
            </a:r>
            <a:r>
              <a:rPr lang="zh-CN" altLang="en-US" sz="1500" dirty="0"/>
              <a:t>恒悟，</a:t>
            </a:r>
            <a:r>
              <a:rPr lang="en-US" altLang="zh-CN" sz="1500" dirty="0"/>
              <a:t>and my chosen Chinese name </a:t>
            </a:r>
            <a:r>
              <a:rPr lang="zh-CN" altLang="en-US" sz="1500" dirty="0"/>
              <a:t>石龙。</a:t>
            </a:r>
            <a:endParaRPr lang="en-US" sz="1500" dirty="0"/>
          </a:p>
        </p:txBody>
      </p:sp>
      <p:sp>
        <p:nvSpPr>
          <p:cNvPr id="4" name="Slide Number Placeholder 3">
            <a:extLst>
              <a:ext uri="{FF2B5EF4-FFF2-40B4-BE49-F238E27FC236}">
                <a16:creationId xmlns:a16="http://schemas.microsoft.com/office/drawing/2014/main" id="{01D7E99B-0751-4A47-A38C-A8D79B08D27C}"/>
              </a:ext>
            </a:extLst>
          </p:cNvPr>
          <p:cNvSpPr>
            <a:spLocks noGrp="1"/>
          </p:cNvSpPr>
          <p:nvPr>
            <p:ph type="sldNum" sz="quarter" idx="12"/>
          </p:nvPr>
        </p:nvSpPr>
        <p:spPr/>
        <p:txBody>
          <a:bodyPr/>
          <a:lstStyle/>
          <a:p>
            <a:fld id="{C2F2C5E4-C367-4F50-B525-57F17A5873F9}" type="slidenum">
              <a:rPr lang="en-US" smtClean="0"/>
              <a:t>8</a:t>
            </a:fld>
            <a:endParaRPr lang="en-US"/>
          </a:p>
        </p:txBody>
      </p:sp>
      <p:pic>
        <p:nvPicPr>
          <p:cNvPr id="8" name="Picture 7">
            <a:extLst>
              <a:ext uri="{FF2B5EF4-FFF2-40B4-BE49-F238E27FC236}">
                <a16:creationId xmlns:a16="http://schemas.microsoft.com/office/drawing/2014/main" id="{696777D9-64D2-4B2C-917F-9AFE4FD0C3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8621" y="3335405"/>
            <a:ext cx="2254757" cy="2140258"/>
          </a:xfrm>
          <a:prstGeom prst="rect">
            <a:avLst/>
          </a:prstGeom>
        </p:spPr>
      </p:pic>
      <p:sp>
        <p:nvSpPr>
          <p:cNvPr id="9" name="TextBox 8">
            <a:extLst>
              <a:ext uri="{FF2B5EF4-FFF2-40B4-BE49-F238E27FC236}">
                <a16:creationId xmlns:a16="http://schemas.microsoft.com/office/drawing/2014/main" id="{E1542ADE-6673-4458-9126-BB7FAD1B03CD}"/>
              </a:ext>
            </a:extLst>
          </p:cNvPr>
          <p:cNvSpPr txBox="1"/>
          <p:nvPr/>
        </p:nvSpPr>
        <p:spPr>
          <a:xfrm>
            <a:off x="4429125" y="5475663"/>
            <a:ext cx="3143250" cy="400110"/>
          </a:xfrm>
          <a:prstGeom prst="rect">
            <a:avLst/>
          </a:prstGeom>
          <a:noFill/>
        </p:spPr>
        <p:txBody>
          <a:bodyPr wrap="square" rtlCol="0">
            <a:spAutoFit/>
          </a:bodyPr>
          <a:lstStyle/>
          <a:p>
            <a:pPr algn="ctr"/>
            <a:r>
              <a:rPr lang="en-US" sz="1000" dirty="0">
                <a:hlinkClick r:id="rId3"/>
              </a:rPr>
              <a:t>https://sudeshdjvindia.blogspot.com/2018/01/religion-unity-humanity-vasudhaiva.html</a:t>
            </a:r>
            <a:r>
              <a:rPr lang="en-US" sz="1000" dirty="0"/>
              <a:t> </a:t>
            </a:r>
          </a:p>
        </p:txBody>
      </p:sp>
      <p:sp>
        <p:nvSpPr>
          <p:cNvPr id="10" name="TextBox 9">
            <a:extLst>
              <a:ext uri="{FF2B5EF4-FFF2-40B4-BE49-F238E27FC236}">
                <a16:creationId xmlns:a16="http://schemas.microsoft.com/office/drawing/2014/main" id="{F765548D-086B-440E-AB49-54B875CF40CE}"/>
              </a:ext>
            </a:extLst>
          </p:cNvPr>
          <p:cNvSpPr txBox="1"/>
          <p:nvPr/>
        </p:nvSpPr>
        <p:spPr>
          <a:xfrm>
            <a:off x="7956803" y="4199546"/>
            <a:ext cx="1819656" cy="646331"/>
          </a:xfrm>
          <a:prstGeom prst="rect">
            <a:avLst/>
          </a:prstGeom>
          <a:noFill/>
        </p:spPr>
        <p:txBody>
          <a:bodyPr wrap="square" rtlCol="0">
            <a:spAutoFit/>
          </a:bodyPr>
          <a:lstStyle/>
          <a:p>
            <a:pPr algn="ctr"/>
            <a:r>
              <a:rPr lang="zh-CN" b="1" dirty="0"/>
              <a:t>我们是一个</a:t>
            </a:r>
            <a:endParaRPr lang="en-US" altLang="zh-CN" b="1" dirty="0"/>
          </a:p>
          <a:p>
            <a:pPr algn="ctr"/>
            <a:r>
              <a:rPr lang="en-US" b="1" dirty="0"/>
              <a:t>We are One</a:t>
            </a:r>
          </a:p>
        </p:txBody>
      </p:sp>
    </p:spTree>
    <p:extLst>
      <p:ext uri="{BB962C8B-B14F-4D97-AF65-F5344CB8AC3E}">
        <p14:creationId xmlns:p14="http://schemas.microsoft.com/office/powerpoint/2010/main" val="33668936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B88A-C95C-497C-9105-63B8675634E6}"/>
              </a:ext>
            </a:extLst>
          </p:cNvPr>
          <p:cNvSpPr>
            <a:spLocks noGrp="1"/>
          </p:cNvSpPr>
          <p:nvPr>
            <p:ph type="title"/>
          </p:nvPr>
        </p:nvSpPr>
        <p:spPr/>
        <p:txBody>
          <a:bodyPr/>
          <a:lstStyle/>
          <a:p>
            <a:r>
              <a:rPr lang="en-US" dirty="0"/>
              <a:t>Soft Power Solutions</a:t>
            </a:r>
          </a:p>
        </p:txBody>
      </p:sp>
      <p:sp>
        <p:nvSpPr>
          <p:cNvPr id="3" name="Content Placeholder 2">
            <a:extLst>
              <a:ext uri="{FF2B5EF4-FFF2-40B4-BE49-F238E27FC236}">
                <a16:creationId xmlns:a16="http://schemas.microsoft.com/office/drawing/2014/main" id="{A291039D-D5F2-4795-BC78-C3DCD1CF6C1A}"/>
              </a:ext>
            </a:extLst>
          </p:cNvPr>
          <p:cNvSpPr>
            <a:spLocks noGrp="1"/>
          </p:cNvSpPr>
          <p:nvPr>
            <p:ph idx="1"/>
          </p:nvPr>
        </p:nvSpPr>
        <p:spPr>
          <a:xfrm>
            <a:off x="838200" y="1509823"/>
            <a:ext cx="10515600" cy="4667140"/>
          </a:xfrm>
        </p:spPr>
        <p:txBody>
          <a:bodyPr>
            <a:normAutofit lnSpcReduction="10000"/>
          </a:bodyPr>
          <a:lstStyle/>
          <a:p>
            <a:r>
              <a:rPr lang="en-US" dirty="0"/>
              <a:t>Subtle personality tests need to be devised to measure prejudice of all kinds all ministries especially the Ministry of State Security. </a:t>
            </a:r>
          </a:p>
          <a:p>
            <a:r>
              <a:rPr lang="en-US" dirty="0"/>
              <a:t>Those who are found to be bigoted need classes to enlighten them regarding the universal similarities between all people. </a:t>
            </a:r>
          </a:p>
          <a:p>
            <a:r>
              <a:rPr lang="en-US" dirty="0"/>
              <a:t>Then they will need to be retested with more subtle measures. If they still fail, they should be “retired.” The Chinese government cannot make the same mistakes as the American government and be loaded with racists and those with anti-Muslim prejudice. </a:t>
            </a:r>
          </a:p>
          <a:p>
            <a:pPr marL="0" indent="0">
              <a:buNone/>
            </a:pPr>
            <a:r>
              <a:rPr lang="en-US" dirty="0"/>
              <a:t>Please reread: </a:t>
            </a:r>
            <a:r>
              <a:rPr lang="en-US" b="1" dirty="0">
                <a:solidFill>
                  <a:srgbClr val="FF0000"/>
                </a:solidFill>
              </a:rPr>
              <a:t>Attachment 15 Radicalization of Chinese students in the USA</a:t>
            </a:r>
            <a:r>
              <a:rPr lang="en-US" dirty="0"/>
              <a:t>  - Too many American and European educated Chinese have (extreme) anti-Muslim prejudice.</a:t>
            </a:r>
          </a:p>
          <a:p>
            <a:endParaRPr lang="en-US" dirty="0"/>
          </a:p>
        </p:txBody>
      </p:sp>
      <p:sp>
        <p:nvSpPr>
          <p:cNvPr id="4" name="Slide Number Placeholder 3">
            <a:extLst>
              <a:ext uri="{FF2B5EF4-FFF2-40B4-BE49-F238E27FC236}">
                <a16:creationId xmlns:a16="http://schemas.microsoft.com/office/drawing/2014/main" id="{04E31B7C-F664-4458-A927-C4C9E3428CEC}"/>
              </a:ext>
            </a:extLst>
          </p:cNvPr>
          <p:cNvSpPr>
            <a:spLocks noGrp="1"/>
          </p:cNvSpPr>
          <p:nvPr>
            <p:ph type="sldNum" sz="quarter" idx="12"/>
          </p:nvPr>
        </p:nvSpPr>
        <p:spPr/>
        <p:txBody>
          <a:bodyPr/>
          <a:lstStyle/>
          <a:p>
            <a:fld id="{C2F2C5E4-C367-4F50-B525-57F17A5873F9}" type="slidenum">
              <a:rPr lang="en-US" smtClean="0"/>
              <a:t>80</a:t>
            </a:fld>
            <a:endParaRPr lang="en-US"/>
          </a:p>
        </p:txBody>
      </p:sp>
    </p:spTree>
    <p:extLst>
      <p:ext uri="{BB962C8B-B14F-4D97-AF65-F5344CB8AC3E}">
        <p14:creationId xmlns:p14="http://schemas.microsoft.com/office/powerpoint/2010/main" val="22451914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0C150-F72B-4A82-832B-5DB47DA5F3C2}"/>
              </a:ext>
            </a:extLst>
          </p:cNvPr>
          <p:cNvSpPr>
            <a:spLocks noGrp="1"/>
          </p:cNvSpPr>
          <p:nvPr>
            <p:ph type="title"/>
          </p:nvPr>
        </p:nvSpPr>
        <p:spPr>
          <a:xfrm>
            <a:off x="838200" y="365126"/>
            <a:ext cx="10515600" cy="868252"/>
          </a:xfrm>
        </p:spPr>
        <p:txBody>
          <a:bodyPr/>
          <a:lstStyle/>
          <a:p>
            <a:r>
              <a:rPr lang="en-US" dirty="0"/>
              <a:t>Soft Power Solutions</a:t>
            </a:r>
          </a:p>
        </p:txBody>
      </p:sp>
      <p:sp>
        <p:nvSpPr>
          <p:cNvPr id="3" name="Content Placeholder 2">
            <a:extLst>
              <a:ext uri="{FF2B5EF4-FFF2-40B4-BE49-F238E27FC236}">
                <a16:creationId xmlns:a16="http://schemas.microsoft.com/office/drawing/2014/main" id="{2FE0428E-E543-44CC-BDEC-F2D8AC07467A}"/>
              </a:ext>
            </a:extLst>
          </p:cNvPr>
          <p:cNvSpPr>
            <a:spLocks noGrp="1"/>
          </p:cNvSpPr>
          <p:nvPr>
            <p:ph idx="1"/>
          </p:nvPr>
        </p:nvSpPr>
        <p:spPr>
          <a:xfrm>
            <a:off x="531628" y="1233377"/>
            <a:ext cx="11313042" cy="4943586"/>
          </a:xfrm>
        </p:spPr>
        <p:txBody>
          <a:bodyPr>
            <a:normAutofit lnSpcReduction="10000"/>
          </a:bodyPr>
          <a:lstStyle/>
          <a:p>
            <a:pPr marL="0" indent="0">
              <a:buNone/>
            </a:pPr>
            <a:r>
              <a:rPr lang="en-US" dirty="0"/>
              <a:t>I would love to see more fusion traditional Chinese/modern fashion designs. Right now Chinese favorite clothing is entirely western. It is as if Chinese fashion never existed. Most Chinese are embarrassed by Chinese history, instead of embracing and celebrating it.</a:t>
            </a:r>
          </a:p>
          <a:p>
            <a:pPr marL="0" indent="0">
              <a:buNone/>
            </a:pPr>
            <a:r>
              <a:rPr lang="en-US" dirty="0"/>
              <a:t>The cult of worshipping everything American must end!</a:t>
            </a:r>
          </a:p>
          <a:p>
            <a:pPr marL="0" indent="0">
              <a:buNone/>
            </a:pPr>
            <a:r>
              <a:rPr lang="en-US" dirty="0"/>
              <a:t>These new fusion fashions should </a:t>
            </a:r>
            <a:r>
              <a:rPr lang="en-US" i="1" dirty="0"/>
              <a:t>not</a:t>
            </a:r>
            <a:r>
              <a:rPr lang="en-US" dirty="0"/>
              <a:t> be marketed in the usual draconian 1950s, or Madison Avenue obvious ways. Instead these exciting new fusion fashions should be worn by the most popular pop and hip hop music stars, TV and movie stars and slowly be made available to the public. Build a hunger first. Then provide the goods. Market them worldwide. China is hiding its light and the beauty of its culture with its cheap imitations of American everything.</a:t>
            </a:r>
          </a:p>
        </p:txBody>
      </p:sp>
      <p:sp>
        <p:nvSpPr>
          <p:cNvPr id="4" name="Slide Number Placeholder 3">
            <a:extLst>
              <a:ext uri="{FF2B5EF4-FFF2-40B4-BE49-F238E27FC236}">
                <a16:creationId xmlns:a16="http://schemas.microsoft.com/office/drawing/2014/main" id="{20327205-E1B2-4459-92BE-964BCA4900A6}"/>
              </a:ext>
            </a:extLst>
          </p:cNvPr>
          <p:cNvSpPr>
            <a:spLocks noGrp="1"/>
          </p:cNvSpPr>
          <p:nvPr>
            <p:ph type="sldNum" sz="quarter" idx="12"/>
          </p:nvPr>
        </p:nvSpPr>
        <p:spPr/>
        <p:txBody>
          <a:bodyPr/>
          <a:lstStyle/>
          <a:p>
            <a:fld id="{C2F2C5E4-C367-4F50-B525-57F17A5873F9}" type="slidenum">
              <a:rPr lang="en-US" smtClean="0"/>
              <a:t>81</a:t>
            </a:fld>
            <a:endParaRPr lang="en-US"/>
          </a:p>
        </p:txBody>
      </p:sp>
    </p:spTree>
    <p:extLst>
      <p:ext uri="{BB962C8B-B14F-4D97-AF65-F5344CB8AC3E}">
        <p14:creationId xmlns:p14="http://schemas.microsoft.com/office/powerpoint/2010/main" val="28062785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7D11F-5068-4988-95B4-A68E318866CF}"/>
              </a:ext>
            </a:extLst>
          </p:cNvPr>
          <p:cNvSpPr>
            <a:spLocks noGrp="1"/>
          </p:cNvSpPr>
          <p:nvPr>
            <p:ph type="title"/>
          </p:nvPr>
        </p:nvSpPr>
        <p:spPr/>
        <p:txBody>
          <a:bodyPr/>
          <a:lstStyle/>
          <a:p>
            <a:r>
              <a:rPr lang="en-US" dirty="0"/>
              <a:t>There needs to be highly entertaining Silk Road marketing also!</a:t>
            </a:r>
          </a:p>
        </p:txBody>
      </p:sp>
      <p:sp>
        <p:nvSpPr>
          <p:cNvPr id="3" name="Content Placeholder 2">
            <a:extLst>
              <a:ext uri="{FF2B5EF4-FFF2-40B4-BE49-F238E27FC236}">
                <a16:creationId xmlns:a16="http://schemas.microsoft.com/office/drawing/2014/main" id="{0F16CA3C-0064-4D34-B962-0BB925C0BABF}"/>
              </a:ext>
            </a:extLst>
          </p:cNvPr>
          <p:cNvSpPr>
            <a:spLocks noGrp="1"/>
          </p:cNvSpPr>
          <p:nvPr>
            <p:ph idx="1"/>
          </p:nvPr>
        </p:nvSpPr>
        <p:spPr>
          <a:xfrm>
            <a:off x="838200" y="1825625"/>
            <a:ext cx="7848600" cy="4351338"/>
          </a:xfrm>
        </p:spPr>
        <p:txBody>
          <a:bodyPr>
            <a:normAutofit lnSpcReduction="10000"/>
          </a:bodyPr>
          <a:lstStyle/>
          <a:p>
            <a:pPr marL="0" indent="0">
              <a:buNone/>
            </a:pPr>
            <a:r>
              <a:rPr lang="en-US" dirty="0"/>
              <a:t>Movies, fashion, music, theater, business, industry, natural resources and everything else about the Silk Roads should be made open to Chinese students and people in general.</a:t>
            </a:r>
          </a:p>
          <a:p>
            <a:pPr marL="0" indent="0">
              <a:buNone/>
            </a:pPr>
            <a:r>
              <a:rPr lang="en-US" dirty="0"/>
              <a:t>I would love to share my Silk Road experiences with Chinese students. But, my school in Beijing hated the Silk Roads and suppressed everything except American hegemony. Only Americanisms were permitted to be worshipped at my school. That was the prevailing educational philosophy at my school in Beijing for 10 years.</a:t>
            </a:r>
          </a:p>
        </p:txBody>
      </p:sp>
      <p:sp>
        <p:nvSpPr>
          <p:cNvPr id="4" name="Slide Number Placeholder 3">
            <a:extLst>
              <a:ext uri="{FF2B5EF4-FFF2-40B4-BE49-F238E27FC236}">
                <a16:creationId xmlns:a16="http://schemas.microsoft.com/office/drawing/2014/main" id="{9589B528-0D0B-4821-99E0-092268758FB8}"/>
              </a:ext>
            </a:extLst>
          </p:cNvPr>
          <p:cNvSpPr>
            <a:spLocks noGrp="1"/>
          </p:cNvSpPr>
          <p:nvPr>
            <p:ph type="sldNum" sz="quarter" idx="12"/>
          </p:nvPr>
        </p:nvSpPr>
        <p:spPr/>
        <p:txBody>
          <a:bodyPr/>
          <a:lstStyle/>
          <a:p>
            <a:fld id="{C2F2C5E4-C367-4F50-B525-57F17A5873F9}" type="slidenum">
              <a:rPr lang="en-US" smtClean="0"/>
              <a:t>82</a:t>
            </a:fld>
            <a:endParaRPr lang="en-US"/>
          </a:p>
        </p:txBody>
      </p:sp>
      <p:pic>
        <p:nvPicPr>
          <p:cNvPr id="6" name="Picture 5">
            <a:extLst>
              <a:ext uri="{FF2B5EF4-FFF2-40B4-BE49-F238E27FC236}">
                <a16:creationId xmlns:a16="http://schemas.microsoft.com/office/drawing/2014/main" id="{DB64FACA-3291-4050-B8DF-B70C536DDB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5966" y="1201478"/>
            <a:ext cx="2958509" cy="3944679"/>
          </a:xfrm>
          <a:prstGeom prst="rect">
            <a:avLst/>
          </a:prstGeom>
        </p:spPr>
      </p:pic>
      <p:sp>
        <p:nvSpPr>
          <p:cNvPr id="7" name="TextBox 6">
            <a:extLst>
              <a:ext uri="{FF2B5EF4-FFF2-40B4-BE49-F238E27FC236}">
                <a16:creationId xmlns:a16="http://schemas.microsoft.com/office/drawing/2014/main" id="{A8F691B1-77C7-4241-977B-D963CBB62C6E}"/>
              </a:ext>
            </a:extLst>
          </p:cNvPr>
          <p:cNvSpPr txBox="1"/>
          <p:nvPr/>
        </p:nvSpPr>
        <p:spPr>
          <a:xfrm>
            <a:off x="9015966" y="5241851"/>
            <a:ext cx="2958509" cy="600164"/>
          </a:xfrm>
          <a:prstGeom prst="rect">
            <a:avLst/>
          </a:prstGeom>
          <a:noFill/>
        </p:spPr>
        <p:txBody>
          <a:bodyPr wrap="square" rtlCol="0">
            <a:spAutoFit/>
          </a:bodyPr>
          <a:lstStyle/>
          <a:p>
            <a:r>
              <a:rPr lang="en-US" sz="1100" dirty="0"/>
              <a:t>Photo from Tuesday, ‎February ‎19, ‎2019</a:t>
            </a:r>
          </a:p>
          <a:p>
            <a:r>
              <a:rPr lang="en-US" sz="1100" dirty="0"/>
              <a:t>Even Christians in the USA take down the Christmas tree by January 6</a:t>
            </a:r>
            <a:r>
              <a:rPr lang="en-US" sz="1100" baseline="30000" dirty="0"/>
              <a:t>th</a:t>
            </a:r>
            <a:r>
              <a:rPr lang="en-US" sz="1100" dirty="0"/>
              <a:t> or so.</a:t>
            </a:r>
          </a:p>
        </p:txBody>
      </p:sp>
    </p:spTree>
    <p:extLst>
      <p:ext uri="{BB962C8B-B14F-4D97-AF65-F5344CB8AC3E}">
        <p14:creationId xmlns:p14="http://schemas.microsoft.com/office/powerpoint/2010/main" val="11542437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366BE-839F-44AA-9BA8-D612989BDD7C}"/>
              </a:ext>
            </a:extLst>
          </p:cNvPr>
          <p:cNvSpPr>
            <a:spLocks noGrp="1"/>
          </p:cNvSpPr>
          <p:nvPr>
            <p:ph type="title"/>
          </p:nvPr>
        </p:nvSpPr>
        <p:spPr/>
        <p:txBody>
          <a:bodyPr/>
          <a:lstStyle/>
          <a:p>
            <a:r>
              <a:rPr lang="en-US" dirty="0"/>
              <a:t>Silk Road languages should be offered in all schools</a:t>
            </a:r>
          </a:p>
        </p:txBody>
      </p:sp>
      <p:sp>
        <p:nvSpPr>
          <p:cNvPr id="3" name="Content Placeholder 2">
            <a:extLst>
              <a:ext uri="{FF2B5EF4-FFF2-40B4-BE49-F238E27FC236}">
                <a16:creationId xmlns:a16="http://schemas.microsoft.com/office/drawing/2014/main" id="{A25DB029-A985-4104-A419-7D920F62858E}"/>
              </a:ext>
            </a:extLst>
          </p:cNvPr>
          <p:cNvSpPr>
            <a:spLocks noGrp="1"/>
          </p:cNvSpPr>
          <p:nvPr>
            <p:ph idx="1"/>
          </p:nvPr>
        </p:nvSpPr>
        <p:spPr/>
        <p:txBody>
          <a:bodyPr/>
          <a:lstStyle/>
          <a:p>
            <a:pPr marL="0" indent="0">
              <a:buNone/>
            </a:pPr>
            <a:r>
              <a:rPr lang="en-US" dirty="0"/>
              <a:t>The major land Silk Road languages are:</a:t>
            </a:r>
          </a:p>
          <a:p>
            <a:pPr marL="514350" indent="-514350">
              <a:buAutoNum type="arabicPeriod"/>
            </a:pPr>
            <a:r>
              <a:rPr lang="en-US" dirty="0"/>
              <a:t>Russian</a:t>
            </a:r>
          </a:p>
          <a:p>
            <a:pPr marL="514350" indent="-514350">
              <a:buAutoNum type="arabicPeriod"/>
            </a:pPr>
            <a:r>
              <a:rPr lang="en-US" dirty="0"/>
              <a:t>Farsi</a:t>
            </a:r>
          </a:p>
          <a:p>
            <a:pPr marL="514350" indent="-514350">
              <a:buAutoNum type="arabicPeriod"/>
            </a:pPr>
            <a:r>
              <a:rPr lang="en-US" dirty="0"/>
              <a:t>Arabic</a:t>
            </a:r>
          </a:p>
          <a:p>
            <a:pPr marL="0" indent="0">
              <a:buNone/>
            </a:pPr>
            <a:r>
              <a:rPr lang="en-US" dirty="0"/>
              <a:t>For Maritime Silk Road countries and Africa, Swahili (and Arabic), French, Bahasa Indonesia.</a:t>
            </a:r>
          </a:p>
          <a:p>
            <a:pPr marL="0" indent="0">
              <a:buNone/>
            </a:pPr>
            <a:r>
              <a:rPr lang="en-US" dirty="0"/>
              <a:t>Bahasa by the way is the easiest language I ever learned in regards to pronunciation and grammar. It’s also used in Malaysia.</a:t>
            </a:r>
          </a:p>
          <a:p>
            <a:pPr marL="0" indent="0">
              <a:buNone/>
            </a:pPr>
            <a:r>
              <a:rPr lang="en-US" dirty="0"/>
              <a:t>For world trade, Spanish language needs to be more widely taught.</a:t>
            </a:r>
          </a:p>
        </p:txBody>
      </p:sp>
      <p:sp>
        <p:nvSpPr>
          <p:cNvPr id="4" name="Slide Number Placeholder 3">
            <a:extLst>
              <a:ext uri="{FF2B5EF4-FFF2-40B4-BE49-F238E27FC236}">
                <a16:creationId xmlns:a16="http://schemas.microsoft.com/office/drawing/2014/main" id="{57F9033B-40AA-4174-B23A-F2ED384F0FBD}"/>
              </a:ext>
            </a:extLst>
          </p:cNvPr>
          <p:cNvSpPr>
            <a:spLocks noGrp="1"/>
          </p:cNvSpPr>
          <p:nvPr>
            <p:ph type="sldNum" sz="quarter" idx="12"/>
          </p:nvPr>
        </p:nvSpPr>
        <p:spPr/>
        <p:txBody>
          <a:bodyPr/>
          <a:lstStyle/>
          <a:p>
            <a:fld id="{C2F2C5E4-C367-4F50-B525-57F17A5873F9}" type="slidenum">
              <a:rPr lang="en-US" smtClean="0"/>
              <a:t>83</a:t>
            </a:fld>
            <a:endParaRPr lang="en-US"/>
          </a:p>
        </p:txBody>
      </p:sp>
    </p:spTree>
    <p:extLst>
      <p:ext uri="{BB962C8B-B14F-4D97-AF65-F5344CB8AC3E}">
        <p14:creationId xmlns:p14="http://schemas.microsoft.com/office/powerpoint/2010/main" val="39222545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5543-596D-4387-A89A-864E3929B35E}"/>
              </a:ext>
            </a:extLst>
          </p:cNvPr>
          <p:cNvSpPr>
            <a:spLocks noGrp="1"/>
          </p:cNvSpPr>
          <p:nvPr>
            <p:ph type="title"/>
          </p:nvPr>
        </p:nvSpPr>
        <p:spPr>
          <a:xfrm>
            <a:off x="838200" y="136525"/>
            <a:ext cx="10515600" cy="1325563"/>
          </a:xfrm>
        </p:spPr>
        <p:txBody>
          <a:bodyPr>
            <a:normAutofit/>
          </a:bodyPr>
          <a:lstStyle/>
          <a:p>
            <a:r>
              <a:rPr lang="en-US" dirty="0"/>
              <a:t>Racist educational programs should be banned in China</a:t>
            </a:r>
          </a:p>
        </p:txBody>
      </p:sp>
      <p:sp>
        <p:nvSpPr>
          <p:cNvPr id="3" name="Content Placeholder 2">
            <a:extLst>
              <a:ext uri="{FF2B5EF4-FFF2-40B4-BE49-F238E27FC236}">
                <a16:creationId xmlns:a16="http://schemas.microsoft.com/office/drawing/2014/main" id="{A245260E-9EBE-4BFC-B8DE-FA6BE79C4B8C}"/>
              </a:ext>
            </a:extLst>
          </p:cNvPr>
          <p:cNvSpPr>
            <a:spLocks noGrp="1"/>
          </p:cNvSpPr>
          <p:nvPr>
            <p:ph idx="1"/>
          </p:nvPr>
        </p:nvSpPr>
        <p:spPr>
          <a:xfrm>
            <a:off x="701749" y="1368425"/>
            <a:ext cx="11015331" cy="4351338"/>
          </a:xfrm>
        </p:spPr>
        <p:txBody>
          <a:bodyPr>
            <a:normAutofit/>
          </a:bodyPr>
          <a:lstStyle/>
          <a:p>
            <a:pPr marL="0" indent="0">
              <a:buNone/>
            </a:pPr>
            <a:r>
              <a:rPr lang="en-US" dirty="0"/>
              <a:t>The </a:t>
            </a:r>
            <a:r>
              <a:rPr lang="en-US" b="1" i="1" dirty="0"/>
              <a:t>International Baccalaureate</a:t>
            </a:r>
            <a:r>
              <a:rPr lang="en-US" i="1" dirty="0"/>
              <a:t>® (</a:t>
            </a:r>
            <a:r>
              <a:rPr lang="en-US" b="1" i="1" dirty="0"/>
              <a:t>IB</a:t>
            </a:r>
            <a:r>
              <a:rPr lang="en-US" i="1" dirty="0"/>
              <a:t>) program should be banned in China until they permit classical Chinese to be taught as a classical language.</a:t>
            </a:r>
          </a:p>
          <a:p>
            <a:pPr marL="0" indent="0">
              <a:buNone/>
            </a:pPr>
            <a:r>
              <a:rPr lang="en-US" i="1" dirty="0"/>
              <a:t>At present they only permit white peoples’ languages to be taught as classical languages. They pretend civilization started with white people.</a:t>
            </a:r>
          </a:p>
          <a:p>
            <a:pPr marL="0" indent="0">
              <a:buNone/>
            </a:pPr>
            <a:r>
              <a:rPr lang="en-US" i="1" dirty="0"/>
              <a:t>This program should be banned worldwide until they begin to acknowledge that white people are not GODS and they remove their pseudo-science from their curriculum. For example – their “Theory of Knowledge” class. It’s just a bad fake-science version of cognitive psychology. They perpetuate western hegemony by denigrating the cultures and language of all people of color. The IB program is despicable racism dressed up with fake science.</a:t>
            </a:r>
            <a:endParaRPr lang="en-US" dirty="0"/>
          </a:p>
        </p:txBody>
      </p:sp>
      <p:sp>
        <p:nvSpPr>
          <p:cNvPr id="4" name="Slide Number Placeholder 3">
            <a:extLst>
              <a:ext uri="{FF2B5EF4-FFF2-40B4-BE49-F238E27FC236}">
                <a16:creationId xmlns:a16="http://schemas.microsoft.com/office/drawing/2014/main" id="{39039ACF-8A7F-4F6C-A1FB-DF6DF739509F}"/>
              </a:ext>
            </a:extLst>
          </p:cNvPr>
          <p:cNvSpPr>
            <a:spLocks noGrp="1"/>
          </p:cNvSpPr>
          <p:nvPr>
            <p:ph type="sldNum" sz="quarter" idx="12"/>
          </p:nvPr>
        </p:nvSpPr>
        <p:spPr/>
        <p:txBody>
          <a:bodyPr/>
          <a:lstStyle/>
          <a:p>
            <a:fld id="{C2F2C5E4-C367-4F50-B525-57F17A5873F9}" type="slidenum">
              <a:rPr lang="en-US" smtClean="0"/>
              <a:t>84</a:t>
            </a:fld>
            <a:endParaRPr lang="en-US"/>
          </a:p>
        </p:txBody>
      </p:sp>
      <p:sp>
        <p:nvSpPr>
          <p:cNvPr id="5" name="TextBox 4">
            <a:extLst>
              <a:ext uri="{FF2B5EF4-FFF2-40B4-BE49-F238E27FC236}">
                <a16:creationId xmlns:a16="http://schemas.microsoft.com/office/drawing/2014/main" id="{EB612E68-143C-446E-B489-2ECA6214D66F}"/>
              </a:ext>
            </a:extLst>
          </p:cNvPr>
          <p:cNvSpPr txBox="1"/>
          <p:nvPr/>
        </p:nvSpPr>
        <p:spPr>
          <a:xfrm>
            <a:off x="723014" y="5890437"/>
            <a:ext cx="11025963" cy="646331"/>
          </a:xfrm>
          <a:prstGeom prst="rect">
            <a:avLst/>
          </a:prstGeom>
          <a:noFill/>
        </p:spPr>
        <p:txBody>
          <a:bodyPr wrap="square" rtlCol="0">
            <a:spAutoFit/>
          </a:bodyPr>
          <a:lstStyle/>
          <a:p>
            <a:r>
              <a:rPr lang="en-US" dirty="0"/>
              <a:t>Beijing Huijia Private school incidentally is an IB program school. They are very proud of their racism. CEO Wang for example gave a long lecture to all students and faculty praising President Trump like he is a GOD.</a:t>
            </a:r>
          </a:p>
        </p:txBody>
      </p:sp>
    </p:spTree>
    <p:extLst>
      <p:ext uri="{BB962C8B-B14F-4D97-AF65-F5344CB8AC3E}">
        <p14:creationId xmlns:p14="http://schemas.microsoft.com/office/powerpoint/2010/main" val="13408879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7F3AE-07B4-49CE-A615-9CB641A44E46}"/>
              </a:ext>
            </a:extLst>
          </p:cNvPr>
          <p:cNvSpPr>
            <a:spLocks noGrp="1"/>
          </p:cNvSpPr>
          <p:nvPr>
            <p:ph type="title"/>
          </p:nvPr>
        </p:nvSpPr>
        <p:spPr>
          <a:xfrm>
            <a:off x="838200" y="365126"/>
            <a:ext cx="10515600" cy="858768"/>
          </a:xfrm>
        </p:spPr>
        <p:txBody>
          <a:bodyPr/>
          <a:lstStyle/>
          <a:p>
            <a:r>
              <a:rPr lang="en-US" dirty="0"/>
              <a:t>Attachments p. 1</a:t>
            </a:r>
          </a:p>
        </p:txBody>
      </p:sp>
      <p:sp>
        <p:nvSpPr>
          <p:cNvPr id="3" name="Content Placeholder 2">
            <a:extLst>
              <a:ext uri="{FF2B5EF4-FFF2-40B4-BE49-F238E27FC236}">
                <a16:creationId xmlns:a16="http://schemas.microsoft.com/office/drawing/2014/main" id="{A9D70901-372D-44CA-BD33-26365404ABD0}"/>
              </a:ext>
            </a:extLst>
          </p:cNvPr>
          <p:cNvSpPr>
            <a:spLocks noGrp="1"/>
          </p:cNvSpPr>
          <p:nvPr>
            <p:ph idx="1"/>
          </p:nvPr>
        </p:nvSpPr>
        <p:spPr>
          <a:xfrm>
            <a:off x="838200" y="1325217"/>
            <a:ext cx="10515600" cy="4929809"/>
          </a:xfrm>
        </p:spPr>
        <p:txBody>
          <a:bodyPr>
            <a:normAutofit/>
          </a:bodyPr>
          <a:lstStyle/>
          <a:p>
            <a:pPr marL="0" indent="0">
              <a:buNone/>
            </a:pPr>
            <a:r>
              <a:rPr lang="en-US" dirty="0"/>
              <a:t>Attachment 1 a Do not blame the innocent</a:t>
            </a:r>
          </a:p>
          <a:p>
            <a:pPr marL="0" indent="0">
              <a:buNone/>
            </a:pPr>
            <a:r>
              <a:rPr lang="en-US" dirty="0"/>
              <a:t>Attachment 1 b Motives and </a:t>
            </a:r>
            <a:r>
              <a:rPr lang="en-US" dirty="0" err="1"/>
              <a:t>Methods_PM</a:t>
            </a:r>
            <a:r>
              <a:rPr lang="en-US" dirty="0"/>
              <a:t> Mahathir</a:t>
            </a:r>
          </a:p>
          <a:p>
            <a:pPr marL="0" indent="0">
              <a:buNone/>
            </a:pPr>
            <a:r>
              <a:rPr lang="en-US" dirty="0"/>
              <a:t>Attachment 1 c Kashmiri Decry </a:t>
            </a:r>
            <a:r>
              <a:rPr lang="en-US" dirty="0" err="1"/>
              <a:t>Bias_NST</a:t>
            </a:r>
            <a:r>
              <a:rPr lang="en-US" dirty="0"/>
              <a:t> newspaper clipping</a:t>
            </a:r>
          </a:p>
          <a:p>
            <a:pPr marL="0" indent="0">
              <a:buNone/>
            </a:pPr>
            <a:r>
              <a:rPr lang="en-US" dirty="0"/>
              <a:t>Attachment 2 a Old Passport All Scans</a:t>
            </a:r>
          </a:p>
          <a:p>
            <a:pPr marL="0" indent="0">
              <a:buNone/>
            </a:pPr>
            <a:r>
              <a:rPr lang="en-US" dirty="0"/>
              <a:t>Attachment 2 b New Passport All Scans</a:t>
            </a:r>
          </a:p>
          <a:p>
            <a:pPr marL="0" indent="0">
              <a:buNone/>
            </a:pPr>
            <a:r>
              <a:rPr lang="en-US" dirty="0"/>
              <a:t>Attachment 3 a Rational for Political Asylum in China</a:t>
            </a:r>
          </a:p>
          <a:p>
            <a:pPr marL="0" indent="0">
              <a:buNone/>
            </a:pPr>
            <a:r>
              <a:rPr lang="en-US" dirty="0"/>
              <a:t>Attachment 3 b Asylum Seeker Certificate</a:t>
            </a:r>
          </a:p>
          <a:p>
            <a:pPr marL="0" indent="0">
              <a:buNone/>
            </a:pPr>
            <a:r>
              <a:rPr lang="en-US" dirty="0"/>
              <a:t>Attachment 4 CHIBE UNHCR Meeting email  2019_06-25</a:t>
            </a:r>
          </a:p>
          <a:p>
            <a:pPr marL="0" indent="0">
              <a:buNone/>
            </a:pPr>
            <a:r>
              <a:rPr lang="en-US" dirty="0"/>
              <a:t>Attachment 5 Michael Visit to my Apartment July 8_2019_threats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5C6FA4D-AD9E-41C7-8732-8682EAB11D75}"/>
              </a:ext>
            </a:extLst>
          </p:cNvPr>
          <p:cNvSpPr>
            <a:spLocks noGrp="1"/>
          </p:cNvSpPr>
          <p:nvPr>
            <p:ph type="sldNum" sz="quarter" idx="12"/>
          </p:nvPr>
        </p:nvSpPr>
        <p:spPr/>
        <p:txBody>
          <a:bodyPr/>
          <a:lstStyle/>
          <a:p>
            <a:fld id="{C2F2C5E4-C367-4F50-B525-57F17A5873F9}" type="slidenum">
              <a:rPr lang="en-US" smtClean="0"/>
              <a:t>85</a:t>
            </a:fld>
            <a:endParaRPr lang="en-US"/>
          </a:p>
        </p:txBody>
      </p:sp>
    </p:spTree>
    <p:extLst>
      <p:ext uri="{BB962C8B-B14F-4D97-AF65-F5344CB8AC3E}">
        <p14:creationId xmlns:p14="http://schemas.microsoft.com/office/powerpoint/2010/main" val="22829918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A4671-298E-4AF7-8397-143C8496075B}"/>
              </a:ext>
            </a:extLst>
          </p:cNvPr>
          <p:cNvSpPr>
            <a:spLocks noGrp="1"/>
          </p:cNvSpPr>
          <p:nvPr>
            <p:ph type="title"/>
          </p:nvPr>
        </p:nvSpPr>
        <p:spPr/>
        <p:txBody>
          <a:bodyPr/>
          <a:lstStyle/>
          <a:p>
            <a:r>
              <a:rPr lang="en-US" dirty="0"/>
              <a:t>Attachments p. 2</a:t>
            </a:r>
          </a:p>
        </p:txBody>
      </p:sp>
      <p:sp>
        <p:nvSpPr>
          <p:cNvPr id="3" name="Content Placeholder 2">
            <a:extLst>
              <a:ext uri="{FF2B5EF4-FFF2-40B4-BE49-F238E27FC236}">
                <a16:creationId xmlns:a16="http://schemas.microsoft.com/office/drawing/2014/main" id="{506E32B5-4480-4E51-92AA-1960FC63EE2C}"/>
              </a:ext>
            </a:extLst>
          </p:cNvPr>
          <p:cNvSpPr>
            <a:spLocks noGrp="1"/>
          </p:cNvSpPr>
          <p:nvPr>
            <p:ph idx="1"/>
          </p:nvPr>
        </p:nvSpPr>
        <p:spPr/>
        <p:txBody>
          <a:bodyPr/>
          <a:lstStyle/>
          <a:p>
            <a:pPr marL="0" indent="0">
              <a:buNone/>
            </a:pPr>
            <a:r>
              <a:rPr lang="en-US" dirty="0"/>
              <a:t>Attachment 6 UNHCR Meeting Notice letter July 16</a:t>
            </a:r>
          </a:p>
          <a:p>
            <a:pPr marL="0" indent="0">
              <a:buNone/>
            </a:pPr>
            <a:r>
              <a:rPr lang="en-US" dirty="0"/>
              <a:t>Attachment 7 10 Year Tourist Visa</a:t>
            </a:r>
          </a:p>
          <a:p>
            <a:pPr marL="0" indent="0">
              <a:buNone/>
            </a:pPr>
            <a:r>
              <a:rPr lang="en-US" dirty="0"/>
              <a:t>Attachment 8 Combined Ministry Intro letter</a:t>
            </a:r>
          </a:p>
          <a:p>
            <a:pPr marL="0" indent="0">
              <a:buNone/>
            </a:pPr>
            <a:r>
              <a:rPr lang="en-US" dirty="0"/>
              <a:t>Attachment 9 Silk Road KF Friendship </a:t>
            </a:r>
            <a:r>
              <a:rPr lang="en-US" dirty="0" err="1"/>
              <a:t>Tour_Logistics</a:t>
            </a:r>
            <a:r>
              <a:rPr lang="en-US" dirty="0"/>
              <a:t> and Costs</a:t>
            </a:r>
          </a:p>
          <a:p>
            <a:pPr marL="0" indent="0">
              <a:buNone/>
            </a:pPr>
            <a:r>
              <a:rPr lang="en-US" dirty="0"/>
              <a:t>Attachment 10 BJ Huijia School Criminal and Civil Law Violations</a:t>
            </a:r>
          </a:p>
          <a:p>
            <a:pPr marL="0" indent="0">
              <a:buNone/>
            </a:pPr>
            <a:r>
              <a:rPr lang="en-US" dirty="0"/>
              <a:t>Attachment 11 2014 Hong Qiao School and first meeting Michael</a:t>
            </a:r>
          </a:p>
          <a:p>
            <a:pPr marL="0" indent="0">
              <a:buNone/>
            </a:pPr>
            <a:r>
              <a:rPr lang="en-US" dirty="0"/>
              <a:t>Attachment 12 Robbing a young Chinese </a:t>
            </a:r>
            <a:r>
              <a:rPr lang="en-US" dirty="0" err="1"/>
              <a:t>woman_Chinese</a:t>
            </a:r>
            <a:r>
              <a:rPr lang="en-US" dirty="0"/>
              <a:t> police complicity</a:t>
            </a:r>
          </a:p>
        </p:txBody>
      </p:sp>
      <p:sp>
        <p:nvSpPr>
          <p:cNvPr id="4" name="Slide Number Placeholder 3">
            <a:extLst>
              <a:ext uri="{FF2B5EF4-FFF2-40B4-BE49-F238E27FC236}">
                <a16:creationId xmlns:a16="http://schemas.microsoft.com/office/drawing/2014/main" id="{5410BB28-B6C6-4EFD-930A-10114378E74D}"/>
              </a:ext>
            </a:extLst>
          </p:cNvPr>
          <p:cNvSpPr>
            <a:spLocks noGrp="1"/>
          </p:cNvSpPr>
          <p:nvPr>
            <p:ph type="sldNum" sz="quarter" idx="12"/>
          </p:nvPr>
        </p:nvSpPr>
        <p:spPr/>
        <p:txBody>
          <a:bodyPr/>
          <a:lstStyle/>
          <a:p>
            <a:fld id="{C2F2C5E4-C367-4F50-B525-57F17A5873F9}" type="slidenum">
              <a:rPr lang="en-US" smtClean="0"/>
              <a:t>86</a:t>
            </a:fld>
            <a:endParaRPr lang="en-US"/>
          </a:p>
        </p:txBody>
      </p:sp>
    </p:spTree>
    <p:extLst>
      <p:ext uri="{BB962C8B-B14F-4D97-AF65-F5344CB8AC3E}">
        <p14:creationId xmlns:p14="http://schemas.microsoft.com/office/powerpoint/2010/main" val="35927865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CBFC3-082F-4705-9134-2229FD1A7E9C}"/>
              </a:ext>
            </a:extLst>
          </p:cNvPr>
          <p:cNvSpPr>
            <a:spLocks noGrp="1"/>
          </p:cNvSpPr>
          <p:nvPr>
            <p:ph type="title"/>
          </p:nvPr>
        </p:nvSpPr>
        <p:spPr/>
        <p:txBody>
          <a:bodyPr/>
          <a:lstStyle/>
          <a:p>
            <a:r>
              <a:rPr lang="en-US" dirty="0"/>
              <a:t>Attachments p. 3</a:t>
            </a:r>
          </a:p>
        </p:txBody>
      </p:sp>
      <p:sp>
        <p:nvSpPr>
          <p:cNvPr id="3" name="Content Placeholder 2">
            <a:extLst>
              <a:ext uri="{FF2B5EF4-FFF2-40B4-BE49-F238E27FC236}">
                <a16:creationId xmlns:a16="http://schemas.microsoft.com/office/drawing/2014/main" id="{7DF79FE1-0DED-4EA4-ACC9-B4D9FFAA7848}"/>
              </a:ext>
            </a:extLst>
          </p:cNvPr>
          <p:cNvSpPr>
            <a:spLocks noGrp="1"/>
          </p:cNvSpPr>
          <p:nvPr>
            <p:ph idx="1"/>
          </p:nvPr>
        </p:nvSpPr>
        <p:spPr/>
        <p:txBody>
          <a:bodyPr/>
          <a:lstStyle/>
          <a:p>
            <a:pPr marL="0" indent="0">
              <a:buNone/>
            </a:pPr>
            <a:r>
              <a:rPr lang="en-US" dirty="0"/>
              <a:t>Attachment 13 Victims of Sex Predators Suffer in Silence</a:t>
            </a:r>
          </a:p>
          <a:p>
            <a:pPr marL="0" indent="0">
              <a:buNone/>
            </a:pPr>
            <a:r>
              <a:rPr lang="en-US" dirty="0"/>
              <a:t>Attachment 14 Dual tone low frequency sound harassment</a:t>
            </a:r>
          </a:p>
          <a:p>
            <a:pPr marL="0" indent="0">
              <a:buNone/>
            </a:pPr>
            <a:endParaRPr lang="en-US" dirty="0"/>
          </a:p>
        </p:txBody>
      </p:sp>
      <p:sp>
        <p:nvSpPr>
          <p:cNvPr id="4" name="Slide Number Placeholder 3">
            <a:extLst>
              <a:ext uri="{FF2B5EF4-FFF2-40B4-BE49-F238E27FC236}">
                <a16:creationId xmlns:a16="http://schemas.microsoft.com/office/drawing/2014/main" id="{067DE75E-1DB4-4346-878B-6AF8462DE347}"/>
              </a:ext>
            </a:extLst>
          </p:cNvPr>
          <p:cNvSpPr>
            <a:spLocks noGrp="1"/>
          </p:cNvSpPr>
          <p:nvPr>
            <p:ph type="sldNum" sz="quarter" idx="12"/>
          </p:nvPr>
        </p:nvSpPr>
        <p:spPr/>
        <p:txBody>
          <a:bodyPr/>
          <a:lstStyle/>
          <a:p>
            <a:fld id="{C2F2C5E4-C367-4F50-B525-57F17A5873F9}" type="slidenum">
              <a:rPr lang="en-US" smtClean="0"/>
              <a:t>87</a:t>
            </a:fld>
            <a:endParaRPr lang="en-US"/>
          </a:p>
        </p:txBody>
      </p:sp>
    </p:spTree>
    <p:extLst>
      <p:ext uri="{BB962C8B-B14F-4D97-AF65-F5344CB8AC3E}">
        <p14:creationId xmlns:p14="http://schemas.microsoft.com/office/powerpoint/2010/main" val="9341189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FF7FC-FAA4-4BC3-AF3C-DDC2355C392A}"/>
              </a:ext>
            </a:extLst>
          </p:cNvPr>
          <p:cNvSpPr>
            <a:spLocks noGrp="1"/>
          </p:cNvSpPr>
          <p:nvPr>
            <p:ph type="title"/>
          </p:nvPr>
        </p:nvSpPr>
        <p:spPr>
          <a:xfrm>
            <a:off x="838200" y="365126"/>
            <a:ext cx="10515600" cy="676866"/>
          </a:xfrm>
        </p:spPr>
        <p:txBody>
          <a:bodyPr>
            <a:normAutofit fontScale="90000"/>
          </a:bodyPr>
          <a:lstStyle/>
          <a:p>
            <a:r>
              <a:rPr lang="en-US" dirty="0"/>
              <a:t>Epilogue</a:t>
            </a:r>
          </a:p>
        </p:txBody>
      </p:sp>
      <p:sp>
        <p:nvSpPr>
          <p:cNvPr id="3" name="Content Placeholder 2">
            <a:extLst>
              <a:ext uri="{FF2B5EF4-FFF2-40B4-BE49-F238E27FC236}">
                <a16:creationId xmlns:a16="http://schemas.microsoft.com/office/drawing/2014/main" id="{5EABD256-299B-4942-8678-C4F8ED178706}"/>
              </a:ext>
            </a:extLst>
          </p:cNvPr>
          <p:cNvSpPr>
            <a:spLocks noGrp="1"/>
          </p:cNvSpPr>
          <p:nvPr>
            <p:ph idx="1"/>
          </p:nvPr>
        </p:nvSpPr>
        <p:spPr>
          <a:xfrm>
            <a:off x="499729" y="1041992"/>
            <a:ext cx="11323675" cy="5450882"/>
          </a:xfrm>
        </p:spPr>
        <p:txBody>
          <a:bodyPr>
            <a:normAutofit/>
          </a:bodyPr>
          <a:lstStyle/>
          <a:p>
            <a:pPr marL="0" indent="0">
              <a:buNone/>
            </a:pPr>
            <a:r>
              <a:rPr lang="en-US" sz="2800" dirty="0"/>
              <a:t>Given the rapid penetration of CIA (via primarily Christian networks) and Israeli intelligence (via “training” and “research sharing”) into the Ministry of State Security and other ministries, and the clear and present danger that presents to the Belt and Road Initiative (given that most land Silk </a:t>
            </a:r>
            <a:r>
              <a:rPr lang="en-US" dirty="0"/>
              <a:t>R</a:t>
            </a:r>
            <a:r>
              <a:rPr lang="en-US" sz="2800" dirty="0"/>
              <a:t>oad, and many maritime silk road countries are Muslim, and they detest the CIA and Israeli intelligence services) it appears the Chinese Ministry of State Security is in need of a thorough security review. I also have friends in Europe, at the receiving ends of the Silk Roads, who also loath CIA interference in Europeans affairs. They are also very “intelligent.” There are few real secrets these days. </a:t>
            </a:r>
          </a:p>
        </p:txBody>
      </p:sp>
      <p:sp>
        <p:nvSpPr>
          <p:cNvPr id="4" name="Slide Number Placeholder 3">
            <a:extLst>
              <a:ext uri="{FF2B5EF4-FFF2-40B4-BE49-F238E27FC236}">
                <a16:creationId xmlns:a16="http://schemas.microsoft.com/office/drawing/2014/main" id="{7DD9E1C8-52A8-41F6-8DE6-BF32E901859B}"/>
              </a:ext>
            </a:extLst>
          </p:cNvPr>
          <p:cNvSpPr>
            <a:spLocks noGrp="1"/>
          </p:cNvSpPr>
          <p:nvPr>
            <p:ph type="sldNum" sz="quarter" idx="12"/>
          </p:nvPr>
        </p:nvSpPr>
        <p:spPr/>
        <p:txBody>
          <a:bodyPr/>
          <a:lstStyle/>
          <a:p>
            <a:fld id="{C2F2C5E4-C367-4F50-B525-57F17A5873F9}" type="slidenum">
              <a:rPr lang="en-US" smtClean="0"/>
              <a:t>88</a:t>
            </a:fld>
            <a:endParaRPr lang="en-US"/>
          </a:p>
        </p:txBody>
      </p:sp>
    </p:spTree>
    <p:extLst>
      <p:ext uri="{BB962C8B-B14F-4D97-AF65-F5344CB8AC3E}">
        <p14:creationId xmlns:p14="http://schemas.microsoft.com/office/powerpoint/2010/main" val="154993931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BEBE5-2CC5-4324-979C-0AED29C96914}"/>
              </a:ext>
            </a:extLst>
          </p:cNvPr>
          <p:cNvSpPr>
            <a:spLocks noGrp="1"/>
          </p:cNvSpPr>
          <p:nvPr>
            <p:ph type="title"/>
          </p:nvPr>
        </p:nvSpPr>
        <p:spPr>
          <a:xfrm>
            <a:off x="838200" y="365126"/>
            <a:ext cx="10515600" cy="795190"/>
          </a:xfrm>
        </p:spPr>
        <p:txBody>
          <a:bodyPr/>
          <a:lstStyle/>
          <a:p>
            <a:r>
              <a:rPr lang="en-US" dirty="0"/>
              <a:t>Epilogue</a:t>
            </a:r>
          </a:p>
        </p:txBody>
      </p:sp>
      <p:sp>
        <p:nvSpPr>
          <p:cNvPr id="3" name="Content Placeholder 2">
            <a:extLst>
              <a:ext uri="{FF2B5EF4-FFF2-40B4-BE49-F238E27FC236}">
                <a16:creationId xmlns:a16="http://schemas.microsoft.com/office/drawing/2014/main" id="{B68E68F8-7431-402A-919D-A6AF653BB41A}"/>
              </a:ext>
            </a:extLst>
          </p:cNvPr>
          <p:cNvSpPr>
            <a:spLocks noGrp="1"/>
          </p:cNvSpPr>
          <p:nvPr>
            <p:ph idx="1"/>
          </p:nvPr>
        </p:nvSpPr>
        <p:spPr>
          <a:xfrm>
            <a:off x="382772" y="1339702"/>
            <a:ext cx="11461898" cy="4837261"/>
          </a:xfrm>
        </p:spPr>
        <p:txBody>
          <a:bodyPr>
            <a:normAutofit lnSpcReduction="10000"/>
          </a:bodyPr>
          <a:lstStyle/>
          <a:p>
            <a:pPr marL="0" indent="0" algn="just">
              <a:buNone/>
            </a:pPr>
            <a:r>
              <a:rPr lang="en-US" sz="2800" dirty="0"/>
              <a:t>I presume Chairman Xi has not been keep fully informed of the activities of the Chinese Ministry of State Security. Just as the CIA effectively rules the American President, so too it appears the Ministry of State Security in China has negated central command by President Xi. The alternative scenario is that President Xi approves of totally harmonizing with the CIA, Israel and India, and plans to assist in the maintenance of American hegemony in perpetuity. That seems unlikely. Colonialism and slavery must end. Socialism is the most versatile model for cultivating greater economic and social equality. The question is, can China adapt quickly enough to becoming America’s number one target? The answer so far is obviously not. The worship of everything American is still too deep in the Ministries and society in general. How do I know? It’s pathetically obvious to any Muslim, because we’ve been the targets of western hegemony for over a thousand years.</a:t>
            </a:r>
          </a:p>
          <a:p>
            <a:pPr algn="just"/>
            <a:endParaRPr lang="en-US" dirty="0"/>
          </a:p>
        </p:txBody>
      </p:sp>
      <p:sp>
        <p:nvSpPr>
          <p:cNvPr id="4" name="Slide Number Placeholder 3">
            <a:extLst>
              <a:ext uri="{FF2B5EF4-FFF2-40B4-BE49-F238E27FC236}">
                <a16:creationId xmlns:a16="http://schemas.microsoft.com/office/drawing/2014/main" id="{AC04F537-4E83-4067-9CA8-FA75639DC64A}"/>
              </a:ext>
            </a:extLst>
          </p:cNvPr>
          <p:cNvSpPr>
            <a:spLocks noGrp="1"/>
          </p:cNvSpPr>
          <p:nvPr>
            <p:ph type="sldNum" sz="quarter" idx="12"/>
          </p:nvPr>
        </p:nvSpPr>
        <p:spPr/>
        <p:txBody>
          <a:bodyPr/>
          <a:lstStyle/>
          <a:p>
            <a:fld id="{C2F2C5E4-C367-4F50-B525-57F17A5873F9}" type="slidenum">
              <a:rPr lang="en-US" smtClean="0"/>
              <a:t>89</a:t>
            </a:fld>
            <a:endParaRPr lang="en-US"/>
          </a:p>
        </p:txBody>
      </p:sp>
    </p:spTree>
    <p:extLst>
      <p:ext uri="{BB962C8B-B14F-4D97-AF65-F5344CB8AC3E}">
        <p14:creationId xmlns:p14="http://schemas.microsoft.com/office/powerpoint/2010/main" val="1760492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AF44F-8860-467A-AB60-F9A25B7C3B7D}"/>
              </a:ext>
            </a:extLst>
          </p:cNvPr>
          <p:cNvSpPr>
            <a:spLocks noGrp="1"/>
          </p:cNvSpPr>
          <p:nvPr>
            <p:ph type="title"/>
          </p:nvPr>
        </p:nvSpPr>
        <p:spPr/>
        <p:txBody>
          <a:bodyPr>
            <a:normAutofit/>
          </a:bodyPr>
          <a:lstStyle/>
          <a:p>
            <a:pPr algn="ctr"/>
            <a:r>
              <a:rPr lang="zh-CN" sz="4000" dirty="0"/>
              <a:t>自我介绍</a:t>
            </a:r>
            <a:r>
              <a:rPr lang="en-US" altLang="zh-CN" sz="4000" dirty="0"/>
              <a:t>  </a:t>
            </a:r>
            <a:r>
              <a:rPr lang="en-US" sz="4000" dirty="0"/>
              <a:t>Self-Introduction - </a:t>
            </a:r>
            <a:r>
              <a:rPr lang="zh-CN" altLang="en-US" sz="4000" dirty="0"/>
              <a:t>我是美国的反越战抗议者  </a:t>
            </a:r>
            <a:r>
              <a:rPr lang="en-US" sz="4000" dirty="0"/>
              <a:t>Anti-Vietnam War protestor in the USA</a:t>
            </a:r>
          </a:p>
        </p:txBody>
      </p:sp>
      <p:sp>
        <p:nvSpPr>
          <p:cNvPr id="3" name="Content Placeholder 2">
            <a:extLst>
              <a:ext uri="{FF2B5EF4-FFF2-40B4-BE49-F238E27FC236}">
                <a16:creationId xmlns:a16="http://schemas.microsoft.com/office/drawing/2014/main" id="{2DC6AD9B-1AC7-43A7-844C-456403CB073B}"/>
              </a:ext>
            </a:extLst>
          </p:cNvPr>
          <p:cNvSpPr>
            <a:spLocks noGrp="1"/>
          </p:cNvSpPr>
          <p:nvPr>
            <p:ph idx="1"/>
          </p:nvPr>
        </p:nvSpPr>
        <p:spPr>
          <a:xfrm>
            <a:off x="775252" y="5374830"/>
            <a:ext cx="10515600" cy="659960"/>
          </a:xfrm>
        </p:spPr>
        <p:txBody>
          <a:bodyPr>
            <a:normAutofit fontScale="85000" lnSpcReduction="10000"/>
          </a:bodyPr>
          <a:lstStyle/>
          <a:p>
            <a:pPr marL="0" indent="0">
              <a:buNone/>
            </a:pPr>
            <a:r>
              <a:rPr lang="en-US" sz="1300" dirty="0"/>
              <a:t>I was an anti-Vietnam war from 1969 to 1975. Consequently my American government did not, and still does not like me. The USA benefits greatly from corporate earnings related to war. I loath those who earn profits from war and killing. I was arrested during and after anti-war demonstrations. I never engaged in or promoted violence. The passive resistance strategy of Mahatma Gandhi was and remains a powerful role model for me. My father gave me a copy of Mao Tse Tung’s quotations (Little Red Book) during the summer of 1969. I very much like the quotations, but wondered if violence is always necessary to bring socialist change. I still have hope education and communication can teach better than violence. </a:t>
            </a:r>
          </a:p>
        </p:txBody>
      </p:sp>
      <p:sp>
        <p:nvSpPr>
          <p:cNvPr id="4" name="Slide Number Placeholder 3">
            <a:extLst>
              <a:ext uri="{FF2B5EF4-FFF2-40B4-BE49-F238E27FC236}">
                <a16:creationId xmlns:a16="http://schemas.microsoft.com/office/drawing/2014/main" id="{3C7BE309-3B66-432C-8C93-DEBA4280701C}"/>
              </a:ext>
            </a:extLst>
          </p:cNvPr>
          <p:cNvSpPr>
            <a:spLocks noGrp="1"/>
          </p:cNvSpPr>
          <p:nvPr>
            <p:ph type="sldNum" sz="quarter" idx="12"/>
          </p:nvPr>
        </p:nvSpPr>
        <p:spPr/>
        <p:txBody>
          <a:bodyPr/>
          <a:lstStyle/>
          <a:p>
            <a:fld id="{C2F2C5E4-C367-4F50-B525-57F17A5873F9}" type="slidenum">
              <a:rPr lang="en-US" smtClean="0"/>
              <a:t>9</a:t>
            </a:fld>
            <a:endParaRPr lang="en-US"/>
          </a:p>
        </p:txBody>
      </p:sp>
      <p:sp>
        <p:nvSpPr>
          <p:cNvPr id="6" name="TextBox 5">
            <a:extLst>
              <a:ext uri="{FF2B5EF4-FFF2-40B4-BE49-F238E27FC236}">
                <a16:creationId xmlns:a16="http://schemas.microsoft.com/office/drawing/2014/main" id="{E7FF28B0-6581-4C27-B13B-024AE69160A9}"/>
              </a:ext>
            </a:extLst>
          </p:cNvPr>
          <p:cNvSpPr txBox="1"/>
          <p:nvPr/>
        </p:nvSpPr>
        <p:spPr>
          <a:xfrm>
            <a:off x="775252" y="1690688"/>
            <a:ext cx="10578548" cy="3553665"/>
          </a:xfrm>
          <a:prstGeom prst="rect">
            <a:avLst/>
          </a:prstGeom>
          <a:noFill/>
        </p:spPr>
        <p:txBody>
          <a:bodyPr wrap="square" rtlCol="0">
            <a:spAutoFit/>
          </a:bodyPr>
          <a:lstStyle/>
          <a:p>
            <a:pPr>
              <a:lnSpc>
                <a:spcPct val="130000"/>
              </a:lnSpc>
            </a:pPr>
            <a:r>
              <a:rPr lang="zh-CN" altLang="en-US" sz="2500" dirty="0"/>
              <a:t>从</a:t>
            </a:r>
            <a:r>
              <a:rPr lang="en-US" altLang="zh-CN" sz="2500" dirty="0"/>
              <a:t>1969</a:t>
            </a:r>
            <a:r>
              <a:rPr lang="zh-CN" altLang="en-US" sz="2500" dirty="0"/>
              <a:t>年到</a:t>
            </a:r>
            <a:r>
              <a:rPr lang="en-US" altLang="zh-CN" sz="2500" dirty="0"/>
              <a:t>1975</a:t>
            </a:r>
            <a:r>
              <a:rPr lang="zh-CN" altLang="en-US" sz="2500" dirty="0"/>
              <a:t>年，我是反越南战争的抗议者。因此，我的美国政府没有，而且仍然不喜欢我。 美国从与战争有关的公司收益中受益匪浅。 我讨厌那些从战争和杀戮中获利的人。 我在反战示威期间和之后被捕。 我从不从事或提倡暴力。 圣雄甘地的被动抵抗策略对我来说一直是并且仍然是一个强有力的榜样。 父亲在</a:t>
            </a:r>
            <a:r>
              <a:rPr lang="en-US" altLang="zh-CN" sz="2500" dirty="0"/>
              <a:t>1969</a:t>
            </a:r>
            <a:r>
              <a:rPr lang="zh-CN" altLang="en-US" sz="2500" dirty="0"/>
              <a:t>年夏天给了我一份</a:t>
            </a:r>
            <a:r>
              <a:rPr lang="en-US" altLang="zh-CN" sz="2500" dirty="0"/>
              <a:t>《</a:t>
            </a:r>
            <a:r>
              <a:rPr lang="zh-CN" altLang="en-US" sz="2500" dirty="0"/>
              <a:t>毛泽东语录</a:t>
            </a:r>
            <a:r>
              <a:rPr lang="en-US" altLang="zh-CN" sz="2500" dirty="0"/>
              <a:t>》</a:t>
            </a:r>
            <a:r>
              <a:rPr lang="zh-CN" altLang="en-US" sz="2500" dirty="0"/>
              <a:t>（</a:t>
            </a:r>
            <a:r>
              <a:rPr lang="en-US" altLang="zh-CN" sz="2500" dirty="0"/>
              <a:t>《</a:t>
            </a:r>
            <a:r>
              <a:rPr lang="zh-CN" altLang="en-US" sz="2500" dirty="0"/>
              <a:t>小红皮书</a:t>
            </a:r>
            <a:r>
              <a:rPr lang="en-US" altLang="zh-CN" sz="2500" dirty="0"/>
              <a:t>》</a:t>
            </a:r>
            <a:r>
              <a:rPr lang="zh-CN" altLang="en-US" sz="2500" dirty="0"/>
              <a:t>）。我非常喜欢这些语录，但想知道是否总是需要暴力来带来社会主义变革。 我仍然希望教育和交流能比暴力更好。</a:t>
            </a:r>
            <a:endParaRPr lang="en-US" sz="2500" dirty="0"/>
          </a:p>
        </p:txBody>
      </p:sp>
    </p:spTree>
    <p:extLst>
      <p:ext uri="{BB962C8B-B14F-4D97-AF65-F5344CB8AC3E}">
        <p14:creationId xmlns:p14="http://schemas.microsoft.com/office/powerpoint/2010/main" val="6921519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C3D32-3822-4BFB-8CC4-A99C4A90D5D0}"/>
              </a:ext>
            </a:extLst>
          </p:cNvPr>
          <p:cNvSpPr>
            <a:spLocks noGrp="1"/>
          </p:cNvSpPr>
          <p:nvPr>
            <p:ph type="title"/>
          </p:nvPr>
        </p:nvSpPr>
        <p:spPr/>
        <p:txBody>
          <a:bodyPr/>
          <a:lstStyle/>
          <a:p>
            <a:r>
              <a:rPr lang="en-US" dirty="0"/>
              <a:t>What do I want?</a:t>
            </a:r>
          </a:p>
        </p:txBody>
      </p:sp>
      <p:sp>
        <p:nvSpPr>
          <p:cNvPr id="3" name="Content Placeholder 2">
            <a:extLst>
              <a:ext uri="{FF2B5EF4-FFF2-40B4-BE49-F238E27FC236}">
                <a16:creationId xmlns:a16="http://schemas.microsoft.com/office/drawing/2014/main" id="{6477A106-0914-43C4-B6E6-422550933CBE}"/>
              </a:ext>
            </a:extLst>
          </p:cNvPr>
          <p:cNvSpPr>
            <a:spLocks noGrp="1"/>
          </p:cNvSpPr>
          <p:nvPr>
            <p:ph idx="1"/>
          </p:nvPr>
        </p:nvSpPr>
        <p:spPr/>
        <p:txBody>
          <a:bodyPr/>
          <a:lstStyle/>
          <a:p>
            <a:pPr marL="0" indent="0">
              <a:buNone/>
            </a:pPr>
            <a:r>
              <a:rPr lang="en-US" dirty="0"/>
              <a:t>Criteria for a Permanent Resident Card include:</a:t>
            </a:r>
          </a:p>
          <a:p>
            <a:pPr marL="514350" indent="-514350">
              <a:buAutoNum type="arabicPeriod"/>
            </a:pPr>
            <a:r>
              <a:rPr lang="en-US" dirty="0"/>
              <a:t>Significant contributions to China. I have done that with my extensive publications promoting Chinese arts, sciences, philosophies, and other aspects of Chinese culture.</a:t>
            </a:r>
          </a:p>
          <a:p>
            <a:pPr marL="514350" indent="-514350">
              <a:buAutoNum type="arabicPeriod"/>
            </a:pPr>
            <a:r>
              <a:rPr lang="en-US" dirty="0"/>
              <a:t>Skill area needed by China. China is losing a public relations war in the USA, regardless as to what Global Times says. President Trump’s incessant drumbeat of war is infectious and has dramatically changed most American’s attitudes towards China.</a:t>
            </a:r>
          </a:p>
        </p:txBody>
      </p:sp>
      <p:sp>
        <p:nvSpPr>
          <p:cNvPr id="4" name="Slide Number Placeholder 3">
            <a:extLst>
              <a:ext uri="{FF2B5EF4-FFF2-40B4-BE49-F238E27FC236}">
                <a16:creationId xmlns:a16="http://schemas.microsoft.com/office/drawing/2014/main" id="{15B0E6CB-5E0A-4E4A-95A5-4FE2313FCFE4}"/>
              </a:ext>
            </a:extLst>
          </p:cNvPr>
          <p:cNvSpPr>
            <a:spLocks noGrp="1"/>
          </p:cNvSpPr>
          <p:nvPr>
            <p:ph type="sldNum" sz="quarter" idx="12"/>
          </p:nvPr>
        </p:nvSpPr>
        <p:spPr/>
        <p:txBody>
          <a:bodyPr/>
          <a:lstStyle/>
          <a:p>
            <a:fld id="{C2F2C5E4-C367-4F50-B525-57F17A5873F9}" type="slidenum">
              <a:rPr lang="en-US" smtClean="0"/>
              <a:t>90</a:t>
            </a:fld>
            <a:endParaRPr lang="en-US"/>
          </a:p>
        </p:txBody>
      </p:sp>
    </p:spTree>
    <p:extLst>
      <p:ext uri="{BB962C8B-B14F-4D97-AF65-F5344CB8AC3E}">
        <p14:creationId xmlns:p14="http://schemas.microsoft.com/office/powerpoint/2010/main" val="4884629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4DB671-2D47-4042-AC17-077C244F7A4D}"/>
              </a:ext>
            </a:extLst>
          </p:cNvPr>
          <p:cNvSpPr>
            <a:spLocks noGrp="1"/>
          </p:cNvSpPr>
          <p:nvPr>
            <p:ph idx="1"/>
          </p:nvPr>
        </p:nvSpPr>
        <p:spPr>
          <a:xfrm>
            <a:off x="838200" y="542925"/>
            <a:ext cx="10515600" cy="5634038"/>
          </a:xfrm>
        </p:spPr>
        <p:txBody>
          <a:bodyPr>
            <a:normAutofit fontScale="92500"/>
          </a:bodyPr>
          <a:lstStyle/>
          <a:p>
            <a:pPr marL="457200" marR="914400" algn="just">
              <a:lnSpc>
                <a:spcPct val="107000"/>
              </a:lnSpc>
              <a:spcBef>
                <a:spcPts val="0"/>
              </a:spcBef>
              <a:spcAft>
                <a:spcPts val="600"/>
              </a:spcAft>
            </a:pPr>
            <a:r>
              <a:rPr lang="en-US" sz="3000" dirty="0">
                <a:effectLst/>
                <a:latin typeface="Calibri" panose="020F0502020204030204" pitchFamily="34" charset="0"/>
                <a:ea typeface="等线" panose="02010600030101010101" pitchFamily="2" charset="-122"/>
                <a:cs typeface="Calibri" panose="020F0502020204030204" pitchFamily="34" charset="0"/>
              </a:rPr>
              <a:t>2019</a:t>
            </a:r>
            <a:r>
              <a:rPr lang="zh-CN" sz="3000" dirty="0">
                <a:effectLst/>
                <a:latin typeface="Calibri" panose="020F0502020204030204" pitchFamily="34" charset="0"/>
                <a:ea typeface="宋体" panose="02010600030101010101" pitchFamily="2" charset="-122"/>
                <a:cs typeface="宋体" panose="02010600030101010101" pitchFamily="2" charset="-122"/>
              </a:rPr>
              <a:t>年</a:t>
            </a:r>
            <a:r>
              <a:rPr lang="en-US" sz="3000" dirty="0">
                <a:effectLst/>
                <a:latin typeface="Calibri" panose="020F0502020204030204" pitchFamily="34" charset="0"/>
                <a:ea typeface="等线" panose="02010600030101010101" pitchFamily="2" charset="-122"/>
                <a:cs typeface="Calibri" panose="020F0502020204030204" pitchFamily="34" charset="0"/>
              </a:rPr>
              <a:t>8</a:t>
            </a:r>
            <a:r>
              <a:rPr lang="zh-CN" sz="3000" dirty="0">
                <a:effectLst/>
                <a:latin typeface="Calibri" panose="020F0502020204030204" pitchFamily="34" charset="0"/>
                <a:ea typeface="宋体" panose="02010600030101010101" pitchFamily="2" charset="-122"/>
                <a:cs typeface="宋体" panose="02010600030101010101" pitchFamily="2" charset="-122"/>
              </a:rPr>
              <a:t>月</a:t>
            </a:r>
            <a:r>
              <a:rPr lang="en-US" sz="3000" dirty="0">
                <a:effectLst/>
                <a:latin typeface="Calibri" panose="020F0502020204030204" pitchFamily="34" charset="0"/>
                <a:ea typeface="等线" panose="02010600030101010101" pitchFamily="2" charset="-122"/>
                <a:cs typeface="Calibri" panose="020F0502020204030204" pitchFamily="34" charset="0"/>
              </a:rPr>
              <a:t>13</a:t>
            </a:r>
            <a:r>
              <a:rPr lang="zh-CN" sz="3000" dirty="0">
                <a:effectLst/>
                <a:latin typeface="Calibri" panose="020F0502020204030204" pitchFamily="34" charset="0"/>
                <a:ea typeface="宋体" panose="02010600030101010101" pitchFamily="2" charset="-122"/>
                <a:cs typeface="宋体" panose="02010600030101010101" pitchFamily="2" charset="-122"/>
              </a:rPr>
              <a:t>日，皮尤研究中心（</a:t>
            </a:r>
            <a:r>
              <a:rPr lang="en-US" sz="3000" dirty="0">
                <a:effectLst/>
                <a:latin typeface="Calibri" panose="020F0502020204030204" pitchFamily="34" charset="0"/>
                <a:ea typeface="等线" panose="02010600030101010101" pitchFamily="2" charset="-122"/>
                <a:cs typeface="Calibri" panose="020F0502020204030204" pitchFamily="34" charset="0"/>
              </a:rPr>
              <a:t>Pew Research Center</a:t>
            </a:r>
            <a:r>
              <a:rPr lang="zh-CN" sz="3000" dirty="0">
                <a:effectLst/>
                <a:latin typeface="Calibri" panose="020F0502020204030204" pitchFamily="34" charset="0"/>
                <a:ea typeface="宋体" panose="02010600030101010101" pitchFamily="2" charset="-122"/>
                <a:cs typeface="宋体" panose="02010600030101010101" pitchFamily="2" charset="-122"/>
              </a:rPr>
              <a:t>）</a:t>
            </a:r>
            <a:endParaRPr lang="en-US" sz="3000" dirty="0">
              <a:effectLst/>
              <a:latin typeface="Calibri" panose="020F0502020204030204" pitchFamily="34" charset="0"/>
              <a:ea typeface="等线" panose="02010600030101010101" pitchFamily="2" charset="-122"/>
              <a:cs typeface="Times New Roman" panose="02020603050405020304" pitchFamily="18" charset="0"/>
            </a:endParaRPr>
          </a:p>
          <a:p>
            <a:pPr marL="457200" marR="914400" algn="just">
              <a:lnSpc>
                <a:spcPct val="107000"/>
              </a:lnSpc>
              <a:spcBef>
                <a:spcPts val="0"/>
              </a:spcBef>
              <a:spcAft>
                <a:spcPts val="600"/>
              </a:spcAft>
            </a:pPr>
            <a:r>
              <a:rPr lang="zh-CN" sz="3000" dirty="0">
                <a:effectLst/>
                <a:latin typeface="Calibri" panose="020F0502020204030204" pitchFamily="34" charset="0"/>
                <a:ea typeface="宋体" panose="02010600030101010101" pitchFamily="2" charset="-122"/>
                <a:cs typeface="宋体" panose="02010600030101010101" pitchFamily="2" charset="-122"/>
              </a:rPr>
              <a:t>在</a:t>
            </a:r>
            <a:r>
              <a:rPr lang="en-US" sz="3000" dirty="0">
                <a:effectLst/>
                <a:latin typeface="Calibri" panose="020F0502020204030204" pitchFamily="34" charset="0"/>
                <a:ea typeface="等线" panose="02010600030101010101" pitchFamily="2" charset="-122"/>
                <a:cs typeface="Calibri" panose="020F0502020204030204" pitchFamily="34" charset="0"/>
              </a:rPr>
              <a:t>2019</a:t>
            </a:r>
            <a:r>
              <a:rPr lang="zh-CN" sz="3000" dirty="0">
                <a:effectLst/>
                <a:latin typeface="Calibri" panose="020F0502020204030204" pitchFamily="34" charset="0"/>
                <a:ea typeface="宋体" panose="02010600030101010101" pitchFamily="2" charset="-122"/>
                <a:cs typeface="宋体" panose="02010600030101010101" pitchFamily="2" charset="-122"/>
              </a:rPr>
              <a:t>年</a:t>
            </a:r>
            <a:r>
              <a:rPr lang="en-US" sz="3000" dirty="0">
                <a:effectLst/>
                <a:latin typeface="Calibri" panose="020F0502020204030204" pitchFamily="34" charset="0"/>
                <a:ea typeface="等线" panose="02010600030101010101" pitchFamily="2" charset="-122"/>
                <a:cs typeface="Calibri" panose="020F0502020204030204" pitchFamily="34" charset="0"/>
              </a:rPr>
              <a:t>8</a:t>
            </a:r>
            <a:r>
              <a:rPr lang="zh-CN" sz="3000" dirty="0">
                <a:effectLst/>
                <a:latin typeface="Calibri" panose="020F0502020204030204" pitchFamily="34" charset="0"/>
                <a:ea typeface="宋体" panose="02010600030101010101" pitchFamily="2" charset="-122"/>
                <a:cs typeface="宋体" panose="02010600030101010101" pitchFamily="2" charset="-122"/>
              </a:rPr>
              <a:t>月公布的一项调查显示，</a:t>
            </a:r>
            <a:r>
              <a:rPr lang="en-US" sz="3000" dirty="0">
                <a:effectLst/>
                <a:latin typeface="Calibri" panose="020F0502020204030204" pitchFamily="34" charset="0"/>
                <a:ea typeface="等线" panose="02010600030101010101" pitchFamily="2" charset="-122"/>
                <a:cs typeface="Calibri" panose="020F0502020204030204" pitchFamily="34" charset="0"/>
              </a:rPr>
              <a:t>“</a:t>
            </a:r>
            <a:r>
              <a:rPr lang="zh-CN" sz="3000" dirty="0">
                <a:effectLst/>
                <a:latin typeface="Calibri" panose="020F0502020204030204" pitchFamily="34" charset="0"/>
                <a:ea typeface="宋体" panose="02010600030101010101" pitchFamily="2" charset="-122"/>
                <a:cs typeface="宋体" panose="02010600030101010101" pitchFamily="2" charset="-122"/>
              </a:rPr>
              <a:t>现在</a:t>
            </a:r>
            <a:r>
              <a:rPr lang="en-US" sz="3000" dirty="0">
                <a:effectLst/>
                <a:latin typeface="Calibri" panose="020F0502020204030204" pitchFamily="34" charset="0"/>
                <a:ea typeface="等线" panose="02010600030101010101" pitchFamily="2" charset="-122"/>
                <a:cs typeface="Calibri" panose="020F0502020204030204" pitchFamily="34" charset="0"/>
              </a:rPr>
              <a:t>60%</a:t>
            </a:r>
            <a:r>
              <a:rPr lang="zh-CN" sz="3000" dirty="0">
                <a:effectLst/>
                <a:latin typeface="Calibri" panose="020F0502020204030204" pitchFamily="34" charset="0"/>
                <a:ea typeface="宋体" panose="02010600030101010101" pitchFamily="2" charset="-122"/>
                <a:cs typeface="宋体" panose="02010600030101010101" pitchFamily="2" charset="-122"/>
              </a:rPr>
              <a:t>的美国公民对中国持普遍不利的看法</a:t>
            </a:r>
            <a:r>
              <a:rPr lang="en-US" sz="3000" dirty="0">
                <a:effectLst/>
                <a:latin typeface="Calibri" panose="020F0502020204030204" pitchFamily="34" charset="0"/>
                <a:ea typeface="等线" panose="02010600030101010101" pitchFamily="2" charset="-122"/>
                <a:cs typeface="Calibri" panose="020F0502020204030204" pitchFamily="34" charset="0"/>
              </a:rPr>
              <a:t>”</a:t>
            </a:r>
            <a:r>
              <a:rPr lang="zh-CN" sz="3000" dirty="0">
                <a:effectLst/>
                <a:latin typeface="Calibri" panose="020F0502020204030204" pitchFamily="34" charset="0"/>
                <a:ea typeface="宋体" panose="02010600030101010101" pitchFamily="2" charset="-122"/>
                <a:cs typeface="宋体" panose="02010600030101010101" pitchFamily="2" charset="-122"/>
              </a:rPr>
              <a:t>。</a:t>
            </a:r>
            <a:r>
              <a:rPr lang="en-US" sz="3000" dirty="0">
                <a:effectLst/>
                <a:latin typeface="Calibri" panose="020F0502020204030204" pitchFamily="34" charset="0"/>
                <a:ea typeface="等线" panose="02010600030101010101" pitchFamily="2" charset="-122"/>
                <a:cs typeface="Calibri" panose="020F0502020204030204" pitchFamily="34" charset="0"/>
              </a:rPr>
              <a:t>“</a:t>
            </a:r>
            <a:r>
              <a:rPr lang="zh-CN" sz="3000" dirty="0">
                <a:effectLst/>
                <a:latin typeface="Calibri" panose="020F0502020204030204" pitchFamily="34" charset="0"/>
                <a:ea typeface="宋体" panose="02010600030101010101" pitchFamily="2" charset="-122"/>
                <a:cs typeface="宋体" panose="02010600030101010101" pitchFamily="2" charset="-122"/>
              </a:rPr>
              <a:t>这一比例从</a:t>
            </a:r>
            <a:r>
              <a:rPr lang="en-US" sz="3000" dirty="0">
                <a:effectLst/>
                <a:latin typeface="Calibri" panose="020F0502020204030204" pitchFamily="34" charset="0"/>
                <a:ea typeface="等线" panose="02010600030101010101" pitchFamily="2" charset="-122"/>
                <a:cs typeface="Calibri" panose="020F0502020204030204" pitchFamily="34" charset="0"/>
              </a:rPr>
              <a:t>2018</a:t>
            </a:r>
            <a:r>
              <a:rPr lang="zh-CN" sz="3000" dirty="0">
                <a:effectLst/>
                <a:latin typeface="Calibri" panose="020F0502020204030204" pitchFamily="34" charset="0"/>
                <a:ea typeface="宋体" panose="02010600030101010101" pitchFamily="2" charset="-122"/>
                <a:cs typeface="宋体" panose="02010600030101010101" pitchFamily="2" charset="-122"/>
              </a:rPr>
              <a:t>年的</a:t>
            </a:r>
            <a:r>
              <a:rPr lang="en-US" sz="3000" dirty="0">
                <a:effectLst/>
                <a:latin typeface="Calibri" panose="020F0502020204030204" pitchFamily="34" charset="0"/>
                <a:ea typeface="等线" panose="02010600030101010101" pitchFamily="2" charset="-122"/>
                <a:cs typeface="Calibri" panose="020F0502020204030204" pitchFamily="34" charset="0"/>
              </a:rPr>
              <a:t>47%</a:t>
            </a:r>
            <a:r>
              <a:rPr lang="zh-CN" sz="3000" dirty="0">
                <a:effectLst/>
                <a:latin typeface="Calibri" panose="020F0502020204030204" pitchFamily="34" charset="0"/>
                <a:ea typeface="宋体" panose="02010600030101010101" pitchFamily="2" charset="-122"/>
                <a:cs typeface="宋体" panose="02010600030101010101" pitchFamily="2" charset="-122"/>
              </a:rPr>
              <a:t>上升到皮尤研究中心开始提问以来的最高水平。</a:t>
            </a:r>
            <a:r>
              <a:rPr lang="en-US" sz="3000" dirty="0">
                <a:effectLst/>
                <a:latin typeface="Calibri" panose="020F0502020204030204" pitchFamily="34" charset="0"/>
                <a:ea typeface="等线" panose="02010600030101010101" pitchFamily="2" charset="-122"/>
                <a:cs typeface="Calibri" panose="020F0502020204030204" pitchFamily="34" charset="0"/>
              </a:rPr>
              <a:t>”</a:t>
            </a:r>
            <a:endParaRPr lang="en-US" sz="3000" dirty="0">
              <a:effectLst/>
              <a:latin typeface="Calibri" panose="020F0502020204030204" pitchFamily="34" charset="0"/>
              <a:ea typeface="等线" panose="02010600030101010101" pitchFamily="2" charset="-122"/>
              <a:cs typeface="Times New Roman" panose="02020603050405020304" pitchFamily="18" charset="0"/>
            </a:endParaRPr>
          </a:p>
          <a:p>
            <a:pPr marL="457200" marR="914400" algn="just">
              <a:lnSpc>
                <a:spcPct val="107000"/>
              </a:lnSpc>
              <a:spcBef>
                <a:spcPts val="0"/>
              </a:spcBef>
              <a:spcAft>
                <a:spcPts val="600"/>
              </a:spcAft>
            </a:pPr>
            <a:r>
              <a:rPr lang="en-US" sz="3000" dirty="0">
                <a:effectLst/>
                <a:latin typeface="Calibri" panose="020F0502020204030204" pitchFamily="34" charset="0"/>
                <a:ea typeface="等线" panose="02010600030101010101" pitchFamily="2" charset="-122"/>
                <a:cs typeface="Calibri" panose="020F0502020204030204" pitchFamily="34" charset="0"/>
              </a:rPr>
              <a:t>August 13, 2019 “Sixty percent of US citizens now hold generally unfavorable view of China,” according to a survey published in August 2019 by the Pew Research Center. “This is up from 47% in 2018 and at the highest level since Pew Research Center began asking the question.”</a:t>
            </a:r>
            <a:endParaRPr lang="en-US" sz="3000" dirty="0">
              <a:effectLst/>
              <a:latin typeface="Calibri" panose="020F0502020204030204" pitchFamily="34" charset="0"/>
              <a:ea typeface="等线" panose="02010600030101010101" pitchFamily="2" charset="-122"/>
              <a:cs typeface="Times New Roman" panose="02020603050405020304" pitchFamily="18" charset="0"/>
            </a:endParaRPr>
          </a:p>
          <a:p>
            <a:pPr marL="457200" marR="914400">
              <a:lnSpc>
                <a:spcPct val="107000"/>
              </a:lnSpc>
              <a:spcBef>
                <a:spcPts val="0"/>
              </a:spcBef>
              <a:spcAft>
                <a:spcPts val="600"/>
              </a:spcAft>
            </a:pPr>
            <a:r>
              <a:rPr lang="en-US" sz="3000" u="none" strike="noStrike" dirty="0">
                <a:solidFill>
                  <a:srgbClr val="0070C0"/>
                </a:solidFill>
                <a:effectLst/>
                <a:latin typeface="Calibri" panose="020F0502020204030204" pitchFamily="34" charset="0"/>
                <a:ea typeface="等线" panose="02010600030101010101" pitchFamily="2" charset="-122"/>
                <a:cs typeface="Calibri" panose="020F0502020204030204" pitchFamily="34" charset="0"/>
                <a:hlinkClick r:id="rId2"/>
              </a:rPr>
              <a:t>https://www.pewresearch.org/global/2019/08/13/u-s-views-of-china-turn-sharply-negative-amid-trade-tensions</a:t>
            </a:r>
            <a:endParaRPr lang="en-US" sz="3000" dirty="0">
              <a:effectLst/>
              <a:latin typeface="Calibri" panose="020F0502020204030204" pitchFamily="34" charset="0"/>
              <a:ea typeface="等线" panose="02010600030101010101" pitchFamily="2" charset="-122"/>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C905002F-1094-45D8-9163-CF780144FF52}"/>
              </a:ext>
            </a:extLst>
          </p:cNvPr>
          <p:cNvSpPr>
            <a:spLocks noGrp="1"/>
          </p:cNvSpPr>
          <p:nvPr>
            <p:ph type="sldNum" sz="quarter" idx="12"/>
          </p:nvPr>
        </p:nvSpPr>
        <p:spPr/>
        <p:txBody>
          <a:bodyPr/>
          <a:lstStyle/>
          <a:p>
            <a:fld id="{C2F2C5E4-C367-4F50-B525-57F17A5873F9}" type="slidenum">
              <a:rPr lang="en-US" smtClean="0"/>
              <a:t>91</a:t>
            </a:fld>
            <a:endParaRPr lang="en-US"/>
          </a:p>
        </p:txBody>
      </p:sp>
    </p:spTree>
    <p:extLst>
      <p:ext uri="{BB962C8B-B14F-4D97-AF65-F5344CB8AC3E}">
        <p14:creationId xmlns:p14="http://schemas.microsoft.com/office/powerpoint/2010/main" val="31906912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236AB-DFA1-41FF-9341-81D9A83EDF1F}"/>
              </a:ext>
            </a:extLst>
          </p:cNvPr>
          <p:cNvSpPr>
            <a:spLocks noGrp="1"/>
          </p:cNvSpPr>
          <p:nvPr>
            <p:ph type="title"/>
          </p:nvPr>
        </p:nvSpPr>
        <p:spPr/>
        <p:txBody>
          <a:bodyPr/>
          <a:lstStyle/>
          <a:p>
            <a:r>
              <a:rPr lang="en-US" dirty="0"/>
              <a:t>I have worked as a free international publicist for China for 11 years</a:t>
            </a:r>
          </a:p>
        </p:txBody>
      </p:sp>
      <p:sp>
        <p:nvSpPr>
          <p:cNvPr id="3" name="Content Placeholder 2">
            <a:extLst>
              <a:ext uri="{FF2B5EF4-FFF2-40B4-BE49-F238E27FC236}">
                <a16:creationId xmlns:a16="http://schemas.microsoft.com/office/drawing/2014/main" id="{020F67DE-501A-4276-A46E-36DAE9800231}"/>
              </a:ext>
            </a:extLst>
          </p:cNvPr>
          <p:cNvSpPr>
            <a:spLocks noGrp="1"/>
          </p:cNvSpPr>
          <p:nvPr>
            <p:ph idx="1"/>
          </p:nvPr>
        </p:nvSpPr>
        <p:spPr/>
        <p:txBody>
          <a:bodyPr>
            <a:normAutofit lnSpcReduction="10000"/>
          </a:bodyPr>
          <a:lstStyle/>
          <a:p>
            <a:pPr marL="0" indent="0" algn="just">
              <a:buNone/>
            </a:pPr>
            <a:r>
              <a:rPr lang="en-US" dirty="0"/>
              <a:t>And I have been successful as measured by photos on google.com and bing.com</a:t>
            </a:r>
          </a:p>
          <a:p>
            <a:pPr marL="0" indent="0" algn="just">
              <a:buNone/>
            </a:pPr>
            <a:r>
              <a:rPr lang="en-US" dirty="0"/>
              <a:t>In sum, I have made significant contributions (if promoting China’s arts and culture internationally is considered a worthy contribution) and thus have proved I have skills that China needs, if China is interested in positive public relations in the international media.</a:t>
            </a:r>
          </a:p>
          <a:p>
            <a:pPr marL="0" indent="0" algn="just">
              <a:buNone/>
            </a:pPr>
            <a:r>
              <a:rPr lang="en-US" dirty="0"/>
              <a:t>All I want is to be able to work legally in China. All of the aforementioned work was done on my own without any payment whatsoever. I think I deserve to be paid for this kind of work, regardless as to my place of birth, age or religion. If I am wrong, please be so kind as to inform me directly so I make plans to leave as soon as possible. </a:t>
            </a:r>
          </a:p>
          <a:p>
            <a:pPr marL="0" indent="0" algn="just">
              <a:buNone/>
            </a:pPr>
            <a:endParaRPr lang="en-US" dirty="0"/>
          </a:p>
        </p:txBody>
      </p:sp>
      <p:sp>
        <p:nvSpPr>
          <p:cNvPr id="4" name="Slide Number Placeholder 3">
            <a:extLst>
              <a:ext uri="{FF2B5EF4-FFF2-40B4-BE49-F238E27FC236}">
                <a16:creationId xmlns:a16="http://schemas.microsoft.com/office/drawing/2014/main" id="{4C40F28D-0621-45F7-902A-D1DD64F5A82A}"/>
              </a:ext>
            </a:extLst>
          </p:cNvPr>
          <p:cNvSpPr>
            <a:spLocks noGrp="1"/>
          </p:cNvSpPr>
          <p:nvPr>
            <p:ph type="sldNum" sz="quarter" idx="12"/>
          </p:nvPr>
        </p:nvSpPr>
        <p:spPr/>
        <p:txBody>
          <a:bodyPr/>
          <a:lstStyle/>
          <a:p>
            <a:fld id="{C2F2C5E4-C367-4F50-B525-57F17A5873F9}" type="slidenum">
              <a:rPr lang="en-US" smtClean="0"/>
              <a:t>92</a:t>
            </a:fld>
            <a:endParaRPr lang="en-US"/>
          </a:p>
        </p:txBody>
      </p:sp>
    </p:spTree>
    <p:extLst>
      <p:ext uri="{BB962C8B-B14F-4D97-AF65-F5344CB8AC3E}">
        <p14:creationId xmlns:p14="http://schemas.microsoft.com/office/powerpoint/2010/main" val="4228449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F5EFD79-4724-43B0-A552-8A1DE1FC19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355265" cy="5729288"/>
          </a:xfrm>
        </p:spPr>
      </p:pic>
      <p:sp>
        <p:nvSpPr>
          <p:cNvPr id="4" name="Slide Number Placeholder 3">
            <a:extLst>
              <a:ext uri="{FF2B5EF4-FFF2-40B4-BE49-F238E27FC236}">
                <a16:creationId xmlns:a16="http://schemas.microsoft.com/office/drawing/2014/main" id="{B0DBFFFF-9E3E-470D-BAA0-0B89518C3BCA}"/>
              </a:ext>
            </a:extLst>
          </p:cNvPr>
          <p:cNvSpPr>
            <a:spLocks noGrp="1"/>
          </p:cNvSpPr>
          <p:nvPr>
            <p:ph type="sldNum" sz="quarter" idx="12"/>
          </p:nvPr>
        </p:nvSpPr>
        <p:spPr/>
        <p:txBody>
          <a:bodyPr/>
          <a:lstStyle/>
          <a:p>
            <a:fld id="{C2F2C5E4-C367-4F50-B525-57F17A5873F9}" type="slidenum">
              <a:rPr lang="en-US" smtClean="0"/>
              <a:t>93</a:t>
            </a:fld>
            <a:endParaRPr lang="en-US"/>
          </a:p>
        </p:txBody>
      </p:sp>
      <p:pic>
        <p:nvPicPr>
          <p:cNvPr id="8" name="Picture 7">
            <a:extLst>
              <a:ext uri="{FF2B5EF4-FFF2-40B4-BE49-F238E27FC236}">
                <a16:creationId xmlns:a16="http://schemas.microsoft.com/office/drawing/2014/main" id="{A9E8A48D-F17D-4ACD-8B8A-853157B97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0150" y="0"/>
            <a:ext cx="6121850" cy="5729288"/>
          </a:xfrm>
          <a:prstGeom prst="rect">
            <a:avLst/>
          </a:prstGeom>
        </p:spPr>
      </p:pic>
    </p:spTree>
    <p:extLst>
      <p:ext uri="{BB962C8B-B14F-4D97-AF65-F5344CB8AC3E}">
        <p14:creationId xmlns:p14="http://schemas.microsoft.com/office/powerpoint/2010/main" val="11233040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17A2B78-2825-4633-97E4-1133DAA4F8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1075" y="93662"/>
            <a:ext cx="10048875" cy="5229225"/>
          </a:xfrm>
        </p:spPr>
      </p:pic>
      <p:sp>
        <p:nvSpPr>
          <p:cNvPr id="4" name="Slide Number Placeholder 3">
            <a:extLst>
              <a:ext uri="{FF2B5EF4-FFF2-40B4-BE49-F238E27FC236}">
                <a16:creationId xmlns:a16="http://schemas.microsoft.com/office/drawing/2014/main" id="{DA2F0CC0-FDE4-4FBE-9B36-6757D8864B0D}"/>
              </a:ext>
            </a:extLst>
          </p:cNvPr>
          <p:cNvSpPr>
            <a:spLocks noGrp="1"/>
          </p:cNvSpPr>
          <p:nvPr>
            <p:ph type="sldNum" sz="quarter" idx="12"/>
          </p:nvPr>
        </p:nvSpPr>
        <p:spPr/>
        <p:txBody>
          <a:bodyPr/>
          <a:lstStyle/>
          <a:p>
            <a:fld id="{C2F2C5E4-C367-4F50-B525-57F17A5873F9}" type="slidenum">
              <a:rPr lang="en-US" smtClean="0"/>
              <a:t>94</a:t>
            </a:fld>
            <a:endParaRPr lang="en-US"/>
          </a:p>
        </p:txBody>
      </p:sp>
      <p:sp>
        <p:nvSpPr>
          <p:cNvPr id="7" name="TextBox 6">
            <a:extLst>
              <a:ext uri="{FF2B5EF4-FFF2-40B4-BE49-F238E27FC236}">
                <a16:creationId xmlns:a16="http://schemas.microsoft.com/office/drawing/2014/main" id="{85881761-2719-4769-A625-5856B1147321}"/>
              </a:ext>
            </a:extLst>
          </p:cNvPr>
          <p:cNvSpPr txBox="1"/>
          <p:nvPr/>
        </p:nvSpPr>
        <p:spPr>
          <a:xfrm>
            <a:off x="1633537" y="5541485"/>
            <a:ext cx="8415338" cy="369332"/>
          </a:xfrm>
          <a:prstGeom prst="rect">
            <a:avLst/>
          </a:prstGeom>
          <a:noFill/>
        </p:spPr>
        <p:txBody>
          <a:bodyPr wrap="square" rtlCol="0">
            <a:spAutoFit/>
          </a:bodyPr>
          <a:lstStyle/>
          <a:p>
            <a:r>
              <a:rPr lang="zh-CN" altLang="en-US" dirty="0"/>
              <a:t>这就是我</a:t>
            </a:r>
            <a:r>
              <a:rPr lang="en-US" altLang="zh-CN" dirty="0"/>
              <a:t>12</a:t>
            </a:r>
            <a:r>
              <a:rPr lang="zh-CN" altLang="en-US" dirty="0"/>
              <a:t>年来一直在做的事情。</a:t>
            </a:r>
            <a:r>
              <a:rPr lang="en-US" dirty="0"/>
              <a:t>This is what I have been doing for 12 years really. </a:t>
            </a:r>
          </a:p>
        </p:txBody>
      </p:sp>
    </p:spTree>
    <p:extLst>
      <p:ext uri="{BB962C8B-B14F-4D97-AF65-F5344CB8AC3E}">
        <p14:creationId xmlns:p14="http://schemas.microsoft.com/office/powerpoint/2010/main" val="3107035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4587</TotalTime>
  <Words>21756</Words>
  <Application>Microsoft Office PowerPoint</Application>
  <PresentationFormat>Widescreen</PresentationFormat>
  <Paragraphs>624</Paragraphs>
  <Slides>94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94</vt:i4>
      </vt:variant>
    </vt:vector>
  </HeadingPairs>
  <TitlesOfParts>
    <vt:vector size="101" baseType="lpstr">
      <vt:lpstr>Batang</vt:lpstr>
      <vt:lpstr>Arial</vt:lpstr>
      <vt:lpstr>Calibri</vt:lpstr>
      <vt:lpstr>Calibri Light</vt:lpstr>
      <vt:lpstr>Symbol</vt:lpstr>
      <vt:lpstr>Times New Roman</vt:lpstr>
      <vt:lpstr>Office Theme</vt:lpstr>
      <vt:lpstr>PowerPoint Presentation</vt:lpstr>
      <vt:lpstr>PowerPoint Presentation</vt:lpstr>
      <vt:lpstr>蜂拥而至的情报行动  “Swarming” in intelligence operations</vt:lpstr>
      <vt:lpstr>外国情报人员的影响力导致“迈克尔”屡次犯罪 ¹</vt:lpstr>
      <vt:lpstr>Chain of foreign influence leading to “Michael’s” repeated criminal actions 1 </vt:lpstr>
      <vt:lpstr>Chain of foreign influence leading to “Michael’s” repeated criminal actions 2</vt:lpstr>
      <vt:lpstr>反情报的世界 The world of counterintelligence</vt:lpstr>
      <vt:lpstr>自我介绍  Self-Introduction</vt:lpstr>
      <vt:lpstr>自我介绍  Self-Introduction - 我是美国的反越战抗议者  Anti-Vietnam War protestor in the USA</vt:lpstr>
      <vt:lpstr>自我介绍  Self-Introduction</vt:lpstr>
      <vt:lpstr>自我介绍  Self-Introduction</vt:lpstr>
      <vt:lpstr>自我介绍  Self-Introduction</vt:lpstr>
      <vt:lpstr>自我介绍  Self-Introduction</vt:lpstr>
      <vt:lpstr>自我介绍  Self-Introduction</vt:lpstr>
      <vt:lpstr>PowerPoint Presentation</vt:lpstr>
      <vt:lpstr>北京汇佳私立学校的背景一：“仇恨会议” Background on Beijing Huijia Private School 1: “Hate Sessions”</vt:lpstr>
      <vt:lpstr>在北京汇嘉私立学校举行的“仇恨讲座” 1 b –我的电影评论（已出版） “Hate Sessions” held at Beijing Huijia Private School 1 b – My published review of movie</vt:lpstr>
      <vt:lpstr>在北京汇佳私立学校举行的“仇恨会议”-示例2“ Hate Sessions” held at Beijing Huijia Private School - Example 2</vt:lpstr>
      <vt:lpstr>PowerPoint Presentation</vt:lpstr>
      <vt:lpstr>2019年6月13日和2019年6月25日</vt:lpstr>
      <vt:lpstr>注释1（第2页） Notes Page 2 2019年6月25日</vt:lpstr>
      <vt:lpstr>一些中国人感染了来自欧美一些国家的“仇恨病毒”。Infection with the Euro-American “hate virus”</vt:lpstr>
      <vt:lpstr>美国媒体也在策划中国人憎恨穆斯林和他们自己 American Media is also programming Chinese people to hate Muslims, and themselves</vt:lpstr>
      <vt:lpstr>American TV show “SIX”</vt:lpstr>
      <vt:lpstr>PowerPoint Presentation</vt:lpstr>
      <vt:lpstr>难民署会议 2019年6月25日</vt:lpstr>
      <vt:lpstr>破坏``一带一路‘’倡议 Destabilizing the Belt and Road Initiative</vt:lpstr>
      <vt:lpstr>注释1（第4页） 2019年7月8日 Notes Page 4 – Michael’s failure to inform Police Stations</vt:lpstr>
      <vt:lpstr>迈克尔的首要任务：我和苗慧的关系 2019年7月8日 Notes  Michael’s priority: My relationship with M.H.</vt:lpstr>
      <vt:lpstr>注释1（第6页） 迈克尔的威胁  Michael’s Threats  2019年7月8日 Notes Page 6</vt:lpstr>
      <vt:lpstr>注释1（第7页）  2019年7月8日 Notes Page 7</vt:lpstr>
      <vt:lpstr>难民署访谈 UNHCR Interview</vt:lpstr>
      <vt:lpstr>注释2（第2页） 印尼十年签证  Indonesia 10-year Visa Notes 2 (Page 2)</vt:lpstr>
      <vt:lpstr>PowerPoint Presentation</vt:lpstr>
      <vt:lpstr>注释2（第3页）我发表的文章和书籍  Notes 2 (Page 3) My published articles and books</vt:lpstr>
      <vt:lpstr>注释2（第4页）我发表的文章和书籍：费用  Notes 2 (Page 4) My articles and books: costs</vt:lpstr>
      <vt:lpstr>注释2（第5页）Notes 2 (Page 5)</vt:lpstr>
      <vt:lpstr>注释2（第6页）中央情报局在中国摧毁我的动机 Notes 2 (Page 6) Motivation for CIA to Destroy me in China</vt:lpstr>
      <vt:lpstr>注释2（第7页）中情局在颜色革命（香港）和其他许多国家以及中国城市中使用基督教团体 Notes 2 (Page 7) CIA’s use of Christian groups in starting revolutions in Hong Kong and many other countries and cities in China.</vt:lpstr>
      <vt:lpstr>PowerPoint Presentation</vt:lpstr>
      <vt:lpstr>大多数基督徒都是很好的人，和穆斯林一样。Most Christians are very good people, very much the same as Muslims.</vt:lpstr>
      <vt:lpstr>问题1（a，b和c）* QUESTION 1 (a, b &amp; c)*</vt:lpstr>
      <vt:lpstr>问题1（d，e和f）QUESTION 1 (d, e &amp; f)</vt:lpstr>
      <vt:lpstr>问题2 –北京汇嘉私立学校诈骗人民币379,260,000元 Question 2 – 379,260,000 RMB Fraud at Beijing Huijia Private School</vt:lpstr>
      <vt:lpstr>问题3——小型私立语言学校“虹桥”和诱捕 - 极不可能事件 Question 3 – Small private language school “Hong Qiao – entrapment and very unlikely events. </vt:lpstr>
      <vt:lpstr>问题4——迈克尔与北京汇佳私立学校管理者的联系 Question 4 – Michael’s associations with Beijing Huijia Private School administrators</vt:lpstr>
      <vt:lpstr>问题5a——国家安全部迈克尔是在做合法的工作，还是执迷不悟地监视和骚扰无辜的人？Question 5a – Is Ministry of State Security Michael doing a legitimate job, or obsessively spying on and harassing innocent people?</vt:lpstr>
      <vt:lpstr>国际腐败：迈克尔叛变的另一个潜在渠道International Corruption: Another potential conduit for Michael’s treachery</vt:lpstr>
      <vt:lpstr>问题5 c-g——迈克尔和/或他的同伙是否在保护一名钻石窃贼？Question 5 c-g – Is Michael and/or his associates protecting a diamond thief? </vt:lpstr>
      <vt:lpstr>一位绝对腐败的牙医和其他可疑的牙医 One definitely corrupt dentist and other questionable dentists</vt:lpstr>
      <vt:lpstr>设计可编程的细菌以针对特定个体内的特定组织相对容易Designing programable bacteria to target specific tissue within a specific individual is relatively easy</vt:lpstr>
      <vt:lpstr>中国各级警察（如国家安全部和/或反恐部）是否有以色列的“培训师”？ ”Do Chinese police at any level (e.g. Ministry of State Security and/or counterterrorism) have Israeli “Trainers?”</vt:lpstr>
      <vt:lpstr> 问题6c在过去的五年里，迈克尔或他的密友有没有接触过以色列人？ Question 6 c Has Michael or his close associates been in contact with any Israelis during the past five years?</vt:lpstr>
      <vt:lpstr>Reminder to whoever may view this PPT</vt:lpstr>
      <vt:lpstr>迈克尔与张鹏跃先生之间的联系？ Contact between Michael and Mr. Zhang Peng Yue?</vt:lpstr>
      <vt:lpstr>问题7 b迈克尔与昌平市中医院的医生有联系吗？Question 7 b Michael’s contacts with doctors at Chinese traditional hospital in Changping?</vt:lpstr>
      <vt:lpstr>问题8a迈克尔与沙特阿拉伯人联系  Question 8a Michael contacts with Saudis</vt:lpstr>
      <vt:lpstr>问题8 b –迈克尔在政府各部的潜在影响力Question 8 c – Michael’s potential influence in China’s government ministries</vt:lpstr>
      <vt:lpstr>问题9 –迈克尔除了与北京慧家私立学校的教职人员和管理人员外，是否与其他基督徒狂热分子有关系？Question 9 – Does Michael have relationships with other Christian zealots besides those at Beijing Huijia Private School?</vt:lpstr>
      <vt:lpstr>问题10 –诽谤我的EFL书Question 10 – Attempt to slander my EFL book</vt:lpstr>
      <vt:lpstr>问题11 –音频骚扰Question 11 – Audio harassment</vt:lpstr>
      <vt:lpstr>问题12——（国家安全部）迈克尔的极端偏见Question 12 – Ministry of State Security Michael’s extreme prejudices</vt:lpstr>
      <vt:lpstr>Question 13</vt:lpstr>
      <vt:lpstr>Question 14 – Michael’s mental health and IQ</vt:lpstr>
      <vt:lpstr>Conclusions</vt:lpstr>
      <vt:lpstr>最简单的解释是什么？ What is the simplest explanation?</vt:lpstr>
      <vt:lpstr>Unfortunate realities</vt:lpstr>
      <vt:lpstr>Unfortunate Realities</vt:lpstr>
      <vt:lpstr>Unfortunate Realities</vt:lpstr>
      <vt:lpstr>PowerPoint Presentation</vt:lpstr>
      <vt:lpstr>Unfortunate Realities</vt:lpstr>
      <vt:lpstr>Unfortunate Realities</vt:lpstr>
      <vt:lpstr>Unfortunate Realities</vt:lpstr>
      <vt:lpstr>Unfortunate realities</vt:lpstr>
      <vt:lpstr>Unfortunate Realities and honest perception</vt:lpstr>
      <vt:lpstr>No minority in China or world-wide has suffered such extreme defamation as Muslims</vt:lpstr>
      <vt:lpstr>No minority in China or world-wide has suffered such extreme defamation as Muslims</vt:lpstr>
      <vt:lpstr>Soft Power Solutions</vt:lpstr>
      <vt:lpstr>Movies can and should also be made about…</vt:lpstr>
      <vt:lpstr>Soft Power Solutions</vt:lpstr>
      <vt:lpstr>Soft Power Solutions</vt:lpstr>
      <vt:lpstr>There needs to be highly entertaining Silk Road marketing also!</vt:lpstr>
      <vt:lpstr>Silk Road languages should be offered in all schools</vt:lpstr>
      <vt:lpstr>Racist educational programs should be banned in China</vt:lpstr>
      <vt:lpstr>Attachments p. 1</vt:lpstr>
      <vt:lpstr>Attachments p. 2</vt:lpstr>
      <vt:lpstr>Attachments p. 3</vt:lpstr>
      <vt:lpstr>Epilogue</vt:lpstr>
      <vt:lpstr>Epilogue</vt:lpstr>
      <vt:lpstr>What do I want?</vt:lpstr>
      <vt:lpstr>PowerPoint Presentation</vt:lpstr>
      <vt:lpstr>I have worked as a free international publicist for China for 11 years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supporting my belief that the Chinese  State Security officer (国家安全部; Guójiā Ānquán Bù - 'State Security Ministry') who calls himself “Michael” has been operating as a foreign intelligence agent.</dc:title>
  <dc:creator>Gregory Brundage</dc:creator>
  <cp:lastModifiedBy>Gregory Brundage</cp:lastModifiedBy>
  <cp:revision>309</cp:revision>
  <dcterms:created xsi:type="dcterms:W3CDTF">2020-08-11T04:33:09Z</dcterms:created>
  <dcterms:modified xsi:type="dcterms:W3CDTF">2020-09-26T15:45:12Z</dcterms:modified>
</cp:coreProperties>
</file>